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3"/>
  </p:notesMasterIdLst>
  <p:sldIdLst>
    <p:sldId id="256" r:id="rId2"/>
    <p:sldId id="646" r:id="rId3"/>
    <p:sldId id="1497" r:id="rId4"/>
    <p:sldId id="638" r:id="rId5"/>
    <p:sldId id="484" r:id="rId6"/>
    <p:sldId id="485" r:id="rId7"/>
    <p:sldId id="486" r:id="rId8"/>
    <p:sldId id="487" r:id="rId9"/>
    <p:sldId id="1498" r:id="rId10"/>
    <p:sldId id="488" r:id="rId11"/>
    <p:sldId id="489" r:id="rId12"/>
    <p:sldId id="490" r:id="rId13"/>
    <p:sldId id="491" r:id="rId14"/>
    <p:sldId id="1499" r:id="rId15"/>
    <p:sldId id="492" r:id="rId16"/>
    <p:sldId id="493" r:id="rId17"/>
    <p:sldId id="494" r:id="rId18"/>
    <p:sldId id="495" r:id="rId19"/>
    <p:sldId id="496" r:id="rId20"/>
    <p:sldId id="497" r:id="rId21"/>
    <p:sldId id="499" r:id="rId22"/>
    <p:sldId id="500" r:id="rId23"/>
    <p:sldId id="501" r:id="rId24"/>
    <p:sldId id="502" r:id="rId25"/>
    <p:sldId id="503" r:id="rId26"/>
    <p:sldId id="504" r:id="rId27"/>
    <p:sldId id="506" r:id="rId28"/>
    <p:sldId id="507" r:id="rId29"/>
    <p:sldId id="508" r:id="rId30"/>
    <p:sldId id="509" r:id="rId31"/>
    <p:sldId id="510" r:id="rId32"/>
    <p:sldId id="511" r:id="rId33"/>
    <p:sldId id="512" r:id="rId34"/>
    <p:sldId id="513" r:id="rId35"/>
    <p:sldId id="514" r:id="rId36"/>
    <p:sldId id="515" r:id="rId37"/>
    <p:sldId id="516" r:id="rId38"/>
    <p:sldId id="588" r:id="rId39"/>
    <p:sldId id="590" r:id="rId40"/>
    <p:sldId id="591" r:id="rId41"/>
    <p:sldId id="592" r:id="rId42"/>
    <p:sldId id="593" r:id="rId43"/>
    <p:sldId id="595" r:id="rId44"/>
    <p:sldId id="594" r:id="rId45"/>
    <p:sldId id="596" r:id="rId46"/>
    <p:sldId id="597" r:id="rId47"/>
    <p:sldId id="598" r:id="rId48"/>
    <p:sldId id="599" r:id="rId49"/>
    <p:sldId id="600" r:id="rId50"/>
    <p:sldId id="601" r:id="rId51"/>
    <p:sldId id="602" r:id="rId52"/>
    <p:sldId id="603" r:id="rId53"/>
    <p:sldId id="604" r:id="rId54"/>
    <p:sldId id="605" r:id="rId55"/>
    <p:sldId id="606" r:id="rId56"/>
    <p:sldId id="607" r:id="rId57"/>
    <p:sldId id="608" r:id="rId58"/>
    <p:sldId id="609" r:id="rId59"/>
    <p:sldId id="610" r:id="rId60"/>
    <p:sldId id="611" r:id="rId61"/>
    <p:sldId id="612" r:id="rId62"/>
    <p:sldId id="613" r:id="rId63"/>
    <p:sldId id="614" r:id="rId64"/>
    <p:sldId id="615" r:id="rId65"/>
    <p:sldId id="616" r:id="rId66"/>
    <p:sldId id="617" r:id="rId67"/>
    <p:sldId id="618" r:id="rId68"/>
    <p:sldId id="619" r:id="rId69"/>
    <p:sldId id="620" r:id="rId70"/>
    <p:sldId id="621" r:id="rId71"/>
    <p:sldId id="622" r:id="rId72"/>
    <p:sldId id="623" r:id="rId73"/>
    <p:sldId id="624" r:id="rId74"/>
    <p:sldId id="625" r:id="rId75"/>
    <p:sldId id="626" r:id="rId76"/>
    <p:sldId id="627" r:id="rId77"/>
    <p:sldId id="630" r:id="rId78"/>
    <p:sldId id="631" r:id="rId79"/>
    <p:sldId id="628" r:id="rId80"/>
    <p:sldId id="629" r:id="rId81"/>
    <p:sldId id="632" r:id="rId8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001" autoAdjust="0"/>
    <p:restoredTop sz="94660"/>
  </p:normalViewPr>
  <p:slideViewPr>
    <p:cSldViewPr snapToGrid="0">
      <p:cViewPr varScale="1">
        <p:scale>
          <a:sx n="84" d="100"/>
          <a:sy n="84" d="100"/>
        </p:scale>
        <p:origin x="102" y="7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presProps" Target="pres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FA19EEE-4623-4422-B410-D829A5E74C6A}" type="datetimeFigureOut">
              <a:rPr lang="en-US" smtClean="0"/>
              <a:t>1/6/2025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0060274-560D-40E3-ABCB-51623434EEDE}" type="slidenum">
              <a:rPr lang="en-US" smtClean="0"/>
              <a:t>‹#›</a:t>
            </a:fld>
            <a:endParaRPr lang="en-US"/>
          </a:p>
        </p:txBody>
      </p:sp>
    </p:spTree>
    <p:extLst>
      <p:ext uri="{BB962C8B-B14F-4D97-AF65-F5344CB8AC3E}">
        <p14:creationId xmlns:p14="http://schemas.microsoft.com/office/powerpoint/2010/main" val="34075741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non contiguous. Following a pointer is expensive. Then, whenever you allocate stuff, you have to find an open block of memory, allocate it, mark it as in use, etc. etc. etc. if something it’s easy to push stuff onto the stack.</a:t>
            </a:r>
          </a:p>
        </p:txBody>
      </p:sp>
      <p:sp>
        <p:nvSpPr>
          <p:cNvPr id="4" name="Slide Number Placeholder 3"/>
          <p:cNvSpPr>
            <a:spLocks noGrp="1"/>
          </p:cNvSpPr>
          <p:nvPr>
            <p:ph type="sldNum" sz="quarter" idx="5"/>
          </p:nvPr>
        </p:nvSpPr>
        <p:spPr/>
        <p:txBody>
          <a:bodyPr/>
          <a:lstStyle/>
          <a:p>
            <a:fld id="{CFF9945F-689C-5141-B374-59438E7A360F}" type="slidenum">
              <a:rPr lang="en-US" smtClean="0"/>
              <a:t>3</a:t>
            </a:fld>
            <a:endParaRPr lang="en-US"/>
          </a:p>
        </p:txBody>
      </p:sp>
    </p:spTree>
    <p:extLst>
      <p:ext uri="{BB962C8B-B14F-4D97-AF65-F5344CB8AC3E}">
        <p14:creationId xmlns:p14="http://schemas.microsoft.com/office/powerpoint/2010/main" val="9213014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 comes into scope</a:t>
            </a:r>
          </a:p>
          <a:p>
            <a:r>
              <a:rPr lang="en-US" dirty="0"/>
              <a:t>s loses scope and thus dropped.</a:t>
            </a:r>
          </a:p>
        </p:txBody>
      </p:sp>
      <p:sp>
        <p:nvSpPr>
          <p:cNvPr id="4" name="Slide Number Placeholder 3"/>
          <p:cNvSpPr>
            <a:spLocks noGrp="1"/>
          </p:cNvSpPr>
          <p:nvPr>
            <p:ph type="sldNum" sz="quarter" idx="5"/>
          </p:nvPr>
        </p:nvSpPr>
        <p:spPr/>
        <p:txBody>
          <a:bodyPr/>
          <a:lstStyle/>
          <a:p>
            <a:fld id="{CFF9945F-689C-5141-B374-59438E7A360F}" type="slidenum">
              <a:rPr lang="en-US" smtClean="0"/>
              <a:t>8</a:t>
            </a:fld>
            <a:endParaRPr lang="en-US"/>
          </a:p>
        </p:txBody>
      </p:sp>
    </p:spTree>
    <p:extLst>
      <p:ext uri="{BB962C8B-B14F-4D97-AF65-F5344CB8AC3E}">
        <p14:creationId xmlns:p14="http://schemas.microsoft.com/office/powerpoint/2010/main" val="15201535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28B13D-62B6-E489-2990-56A310A9C93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F380840-53BA-CA0F-4FE9-D49E85F73B0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09878CE-A859-877C-DC62-142BA2C3C010}"/>
              </a:ext>
            </a:extLst>
          </p:cNvPr>
          <p:cNvSpPr>
            <a:spLocks noGrp="1"/>
          </p:cNvSpPr>
          <p:nvPr>
            <p:ph type="body" idx="1"/>
          </p:nvPr>
        </p:nvSpPr>
        <p:spPr/>
        <p:txBody>
          <a:bodyPr/>
          <a:lstStyle/>
          <a:p>
            <a:r>
              <a:rPr lang="en-US" dirty="0"/>
              <a:t>s comes into scope</a:t>
            </a:r>
          </a:p>
          <a:p>
            <a:r>
              <a:rPr lang="en-US" dirty="0"/>
              <a:t>s loses scope and thus dropped.</a:t>
            </a:r>
          </a:p>
        </p:txBody>
      </p:sp>
      <p:sp>
        <p:nvSpPr>
          <p:cNvPr id="4" name="Slide Number Placeholder 3">
            <a:extLst>
              <a:ext uri="{FF2B5EF4-FFF2-40B4-BE49-F238E27FC236}">
                <a16:creationId xmlns:a16="http://schemas.microsoft.com/office/drawing/2014/main" id="{027FA061-4B08-AFFB-EA98-86A29EA60308}"/>
              </a:ext>
            </a:extLst>
          </p:cNvPr>
          <p:cNvSpPr>
            <a:spLocks noGrp="1"/>
          </p:cNvSpPr>
          <p:nvPr>
            <p:ph type="sldNum" sz="quarter" idx="5"/>
          </p:nvPr>
        </p:nvSpPr>
        <p:spPr/>
        <p:txBody>
          <a:bodyPr/>
          <a:lstStyle/>
          <a:p>
            <a:fld id="{CFF9945F-689C-5141-B374-59438E7A360F}" type="slidenum">
              <a:rPr lang="en-US" smtClean="0"/>
              <a:t>9</a:t>
            </a:fld>
            <a:endParaRPr lang="en-US"/>
          </a:p>
        </p:txBody>
      </p:sp>
    </p:spTree>
    <p:extLst>
      <p:ext uri="{BB962C8B-B14F-4D97-AF65-F5344CB8AC3E}">
        <p14:creationId xmlns:p14="http://schemas.microsoft.com/office/powerpoint/2010/main" val="34706579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 comes into scope</a:t>
            </a:r>
          </a:p>
          <a:p>
            <a:r>
              <a:rPr lang="en-US" dirty="0"/>
              <a:t>s loses scope and thus dropped.</a:t>
            </a:r>
          </a:p>
        </p:txBody>
      </p:sp>
      <p:sp>
        <p:nvSpPr>
          <p:cNvPr id="4" name="Slide Number Placeholder 3"/>
          <p:cNvSpPr>
            <a:spLocks noGrp="1"/>
          </p:cNvSpPr>
          <p:nvPr>
            <p:ph type="sldNum" sz="quarter" idx="5"/>
          </p:nvPr>
        </p:nvSpPr>
        <p:spPr/>
        <p:txBody>
          <a:bodyPr/>
          <a:lstStyle/>
          <a:p>
            <a:fld id="{CFF9945F-689C-5141-B374-59438E7A360F}" type="slidenum">
              <a:rPr lang="en-US" smtClean="0"/>
              <a:t>10</a:t>
            </a:fld>
            <a:endParaRPr lang="en-US"/>
          </a:p>
        </p:txBody>
      </p:sp>
    </p:spTree>
    <p:extLst>
      <p:ext uri="{BB962C8B-B14F-4D97-AF65-F5344CB8AC3E}">
        <p14:creationId xmlns:p14="http://schemas.microsoft.com/office/powerpoint/2010/main" val="41694121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 comes into scope</a:t>
            </a:r>
          </a:p>
          <a:p>
            <a:r>
              <a:rPr lang="en-US" dirty="0"/>
              <a:t>s loses scope and thus dropped.</a:t>
            </a:r>
          </a:p>
        </p:txBody>
      </p:sp>
      <p:sp>
        <p:nvSpPr>
          <p:cNvPr id="4" name="Slide Number Placeholder 3"/>
          <p:cNvSpPr>
            <a:spLocks noGrp="1"/>
          </p:cNvSpPr>
          <p:nvPr>
            <p:ph type="sldNum" sz="quarter" idx="5"/>
          </p:nvPr>
        </p:nvSpPr>
        <p:spPr/>
        <p:txBody>
          <a:bodyPr/>
          <a:lstStyle/>
          <a:p>
            <a:fld id="{CFF9945F-689C-5141-B374-59438E7A360F}" type="slidenum">
              <a:rPr lang="en-US" smtClean="0"/>
              <a:t>11</a:t>
            </a:fld>
            <a:endParaRPr lang="en-US"/>
          </a:p>
        </p:txBody>
      </p:sp>
    </p:spTree>
    <p:extLst>
      <p:ext uri="{BB962C8B-B14F-4D97-AF65-F5344CB8AC3E}">
        <p14:creationId xmlns:p14="http://schemas.microsoft.com/office/powerpoint/2010/main" val="24430320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 comes into scope</a:t>
            </a:r>
          </a:p>
          <a:p>
            <a:r>
              <a:rPr lang="en-US" dirty="0"/>
              <a:t>s loses scope and thus dropped.</a:t>
            </a:r>
          </a:p>
        </p:txBody>
      </p:sp>
      <p:sp>
        <p:nvSpPr>
          <p:cNvPr id="4" name="Slide Number Placeholder 3"/>
          <p:cNvSpPr>
            <a:spLocks noGrp="1"/>
          </p:cNvSpPr>
          <p:nvPr>
            <p:ph type="sldNum" sz="quarter" idx="5"/>
          </p:nvPr>
        </p:nvSpPr>
        <p:spPr/>
        <p:txBody>
          <a:bodyPr/>
          <a:lstStyle/>
          <a:p>
            <a:fld id="{CFF9945F-689C-5141-B374-59438E7A360F}" type="slidenum">
              <a:rPr lang="en-US" smtClean="0"/>
              <a:t>12</a:t>
            </a:fld>
            <a:endParaRPr lang="en-US"/>
          </a:p>
        </p:txBody>
      </p:sp>
    </p:spTree>
    <p:extLst>
      <p:ext uri="{BB962C8B-B14F-4D97-AF65-F5344CB8AC3E}">
        <p14:creationId xmlns:p14="http://schemas.microsoft.com/office/powerpoint/2010/main" val="21859074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F9945F-689C-5141-B374-59438E7A360F}" type="slidenum">
              <a:rPr lang="en-US" smtClean="0"/>
              <a:t>39</a:t>
            </a:fld>
            <a:endParaRPr lang="en-US"/>
          </a:p>
        </p:txBody>
      </p:sp>
    </p:spTree>
    <p:extLst>
      <p:ext uri="{BB962C8B-B14F-4D97-AF65-F5344CB8AC3E}">
        <p14:creationId xmlns:p14="http://schemas.microsoft.com/office/powerpoint/2010/main" val="10647447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Check on ownership return </a:t>
            </a:r>
            <a:r>
              <a:rPr lang="en-US" dirty="0" err="1"/>
              <a:t>nwithin</a:t>
            </a:r>
            <a:r>
              <a:rPr lang="en-US" dirty="0"/>
              <a:t> same scope for mutable references</a:t>
            </a:r>
          </a:p>
        </p:txBody>
      </p:sp>
      <p:sp>
        <p:nvSpPr>
          <p:cNvPr id="4" name="Slide Number Placeholder 3"/>
          <p:cNvSpPr>
            <a:spLocks noGrp="1"/>
          </p:cNvSpPr>
          <p:nvPr>
            <p:ph type="sldNum" sz="quarter" idx="5"/>
          </p:nvPr>
        </p:nvSpPr>
        <p:spPr/>
        <p:txBody>
          <a:bodyPr/>
          <a:lstStyle/>
          <a:p>
            <a:fld id="{CFF9945F-689C-5141-B374-59438E7A360F}" type="slidenum">
              <a:rPr lang="en-US" smtClean="0"/>
              <a:t>72</a:t>
            </a:fld>
            <a:endParaRPr lang="en-US"/>
          </a:p>
        </p:txBody>
      </p:sp>
    </p:spTree>
    <p:extLst>
      <p:ext uri="{BB962C8B-B14F-4D97-AF65-F5344CB8AC3E}">
        <p14:creationId xmlns:p14="http://schemas.microsoft.com/office/powerpoint/2010/main" val="19580822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24AE51-0A45-522E-9B0E-5D521FF3DE5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7C90E38-BF95-651D-829D-80E6BC66DF3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A5DA2CB-E475-E525-8768-A74914FFA539}"/>
              </a:ext>
            </a:extLst>
          </p:cNvPr>
          <p:cNvSpPr>
            <a:spLocks noGrp="1"/>
          </p:cNvSpPr>
          <p:nvPr>
            <p:ph type="dt" sz="half" idx="10"/>
          </p:nvPr>
        </p:nvSpPr>
        <p:spPr/>
        <p:txBody>
          <a:bodyPr/>
          <a:lstStyle/>
          <a:p>
            <a:fld id="{F28D3DA0-51CF-4A5F-ABE7-514EFADD016D}" type="datetimeFigureOut">
              <a:rPr lang="en-US" smtClean="0"/>
              <a:t>1/6/2025</a:t>
            </a:fld>
            <a:endParaRPr lang="en-US"/>
          </a:p>
        </p:txBody>
      </p:sp>
      <p:sp>
        <p:nvSpPr>
          <p:cNvPr id="5" name="Footer Placeholder 4">
            <a:extLst>
              <a:ext uri="{FF2B5EF4-FFF2-40B4-BE49-F238E27FC236}">
                <a16:creationId xmlns:a16="http://schemas.microsoft.com/office/drawing/2014/main" id="{464BECAF-5AE3-654B-7EBC-A08E5E16A3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F6825CA-97AC-D031-8C02-87853390AC86}"/>
              </a:ext>
            </a:extLst>
          </p:cNvPr>
          <p:cNvSpPr>
            <a:spLocks noGrp="1"/>
          </p:cNvSpPr>
          <p:nvPr>
            <p:ph type="sldNum" sz="quarter" idx="12"/>
          </p:nvPr>
        </p:nvSpPr>
        <p:spPr/>
        <p:txBody>
          <a:bodyPr/>
          <a:lstStyle/>
          <a:p>
            <a:fld id="{A8EDD82E-0CBC-4CE2-8E39-315CBB29CE7B}" type="slidenum">
              <a:rPr lang="en-US" smtClean="0"/>
              <a:t>‹#›</a:t>
            </a:fld>
            <a:endParaRPr lang="en-US"/>
          </a:p>
        </p:txBody>
      </p:sp>
    </p:spTree>
    <p:extLst>
      <p:ext uri="{BB962C8B-B14F-4D97-AF65-F5344CB8AC3E}">
        <p14:creationId xmlns:p14="http://schemas.microsoft.com/office/powerpoint/2010/main" val="6244358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46DAB4-E339-2710-252D-7CE88F8EB32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26FA143-2DDC-A9DD-3BC8-6089AD13D93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1D1857-8B65-4518-9952-74E897743407}"/>
              </a:ext>
            </a:extLst>
          </p:cNvPr>
          <p:cNvSpPr>
            <a:spLocks noGrp="1"/>
          </p:cNvSpPr>
          <p:nvPr>
            <p:ph type="dt" sz="half" idx="10"/>
          </p:nvPr>
        </p:nvSpPr>
        <p:spPr/>
        <p:txBody>
          <a:bodyPr/>
          <a:lstStyle/>
          <a:p>
            <a:fld id="{F28D3DA0-51CF-4A5F-ABE7-514EFADD016D}" type="datetimeFigureOut">
              <a:rPr lang="en-US" smtClean="0"/>
              <a:t>1/6/2025</a:t>
            </a:fld>
            <a:endParaRPr lang="en-US"/>
          </a:p>
        </p:txBody>
      </p:sp>
      <p:sp>
        <p:nvSpPr>
          <p:cNvPr id="5" name="Footer Placeholder 4">
            <a:extLst>
              <a:ext uri="{FF2B5EF4-FFF2-40B4-BE49-F238E27FC236}">
                <a16:creationId xmlns:a16="http://schemas.microsoft.com/office/drawing/2014/main" id="{C5E5B883-B4E6-F33B-1991-FD5B7BEDEE5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12934FE-E5F7-432D-1112-6FD4E6701323}"/>
              </a:ext>
            </a:extLst>
          </p:cNvPr>
          <p:cNvSpPr>
            <a:spLocks noGrp="1"/>
          </p:cNvSpPr>
          <p:nvPr>
            <p:ph type="sldNum" sz="quarter" idx="12"/>
          </p:nvPr>
        </p:nvSpPr>
        <p:spPr/>
        <p:txBody>
          <a:bodyPr/>
          <a:lstStyle/>
          <a:p>
            <a:fld id="{A8EDD82E-0CBC-4CE2-8E39-315CBB29CE7B}" type="slidenum">
              <a:rPr lang="en-US" smtClean="0"/>
              <a:t>‹#›</a:t>
            </a:fld>
            <a:endParaRPr lang="en-US"/>
          </a:p>
        </p:txBody>
      </p:sp>
    </p:spTree>
    <p:extLst>
      <p:ext uri="{BB962C8B-B14F-4D97-AF65-F5344CB8AC3E}">
        <p14:creationId xmlns:p14="http://schemas.microsoft.com/office/powerpoint/2010/main" val="23959481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4E303A6-9A60-14B1-10E0-7A0DD603E48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E902584-013E-CCE6-BC5F-C3158A1D592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474853D-390D-7F75-051C-E971EF882C2F}"/>
              </a:ext>
            </a:extLst>
          </p:cNvPr>
          <p:cNvSpPr>
            <a:spLocks noGrp="1"/>
          </p:cNvSpPr>
          <p:nvPr>
            <p:ph type="dt" sz="half" idx="10"/>
          </p:nvPr>
        </p:nvSpPr>
        <p:spPr/>
        <p:txBody>
          <a:bodyPr/>
          <a:lstStyle/>
          <a:p>
            <a:fld id="{F28D3DA0-51CF-4A5F-ABE7-514EFADD016D}" type="datetimeFigureOut">
              <a:rPr lang="en-US" smtClean="0"/>
              <a:t>1/6/2025</a:t>
            </a:fld>
            <a:endParaRPr lang="en-US"/>
          </a:p>
        </p:txBody>
      </p:sp>
      <p:sp>
        <p:nvSpPr>
          <p:cNvPr id="5" name="Footer Placeholder 4">
            <a:extLst>
              <a:ext uri="{FF2B5EF4-FFF2-40B4-BE49-F238E27FC236}">
                <a16:creationId xmlns:a16="http://schemas.microsoft.com/office/drawing/2014/main" id="{10D9FCBD-E4E4-DBE5-C582-C647364755E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9E7A9E0-C3EF-073E-57C5-D2F31C21A499}"/>
              </a:ext>
            </a:extLst>
          </p:cNvPr>
          <p:cNvSpPr>
            <a:spLocks noGrp="1"/>
          </p:cNvSpPr>
          <p:nvPr>
            <p:ph type="sldNum" sz="quarter" idx="12"/>
          </p:nvPr>
        </p:nvSpPr>
        <p:spPr/>
        <p:txBody>
          <a:bodyPr/>
          <a:lstStyle/>
          <a:p>
            <a:fld id="{A8EDD82E-0CBC-4CE2-8E39-315CBB29CE7B}" type="slidenum">
              <a:rPr lang="en-US" smtClean="0"/>
              <a:t>‹#›</a:t>
            </a:fld>
            <a:endParaRPr lang="en-US"/>
          </a:p>
        </p:txBody>
      </p:sp>
    </p:spTree>
    <p:extLst>
      <p:ext uri="{BB962C8B-B14F-4D97-AF65-F5344CB8AC3E}">
        <p14:creationId xmlns:p14="http://schemas.microsoft.com/office/powerpoint/2010/main" val="38842371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F1DD4B-57A1-7297-E825-D52AF44472C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575AA00-7549-183D-5230-35F26E82447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E49C89C-A68D-F61A-8DDD-D0CAE191CEC4}"/>
              </a:ext>
            </a:extLst>
          </p:cNvPr>
          <p:cNvSpPr>
            <a:spLocks noGrp="1"/>
          </p:cNvSpPr>
          <p:nvPr>
            <p:ph type="dt" sz="half" idx="10"/>
          </p:nvPr>
        </p:nvSpPr>
        <p:spPr/>
        <p:txBody>
          <a:bodyPr/>
          <a:lstStyle/>
          <a:p>
            <a:fld id="{F28D3DA0-51CF-4A5F-ABE7-514EFADD016D}" type="datetimeFigureOut">
              <a:rPr lang="en-US" smtClean="0"/>
              <a:t>1/6/2025</a:t>
            </a:fld>
            <a:endParaRPr lang="en-US"/>
          </a:p>
        </p:txBody>
      </p:sp>
      <p:sp>
        <p:nvSpPr>
          <p:cNvPr id="5" name="Footer Placeholder 4">
            <a:extLst>
              <a:ext uri="{FF2B5EF4-FFF2-40B4-BE49-F238E27FC236}">
                <a16:creationId xmlns:a16="http://schemas.microsoft.com/office/drawing/2014/main" id="{19DB4B59-2939-02E2-55ED-CF7EF0B527D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D96BF59-1FF8-D8BD-0815-6BE061953180}"/>
              </a:ext>
            </a:extLst>
          </p:cNvPr>
          <p:cNvSpPr>
            <a:spLocks noGrp="1"/>
          </p:cNvSpPr>
          <p:nvPr>
            <p:ph type="sldNum" sz="quarter" idx="12"/>
          </p:nvPr>
        </p:nvSpPr>
        <p:spPr/>
        <p:txBody>
          <a:bodyPr/>
          <a:lstStyle/>
          <a:p>
            <a:fld id="{A8EDD82E-0CBC-4CE2-8E39-315CBB29CE7B}" type="slidenum">
              <a:rPr lang="en-US" smtClean="0"/>
              <a:t>‹#›</a:t>
            </a:fld>
            <a:endParaRPr lang="en-US"/>
          </a:p>
        </p:txBody>
      </p:sp>
    </p:spTree>
    <p:extLst>
      <p:ext uri="{BB962C8B-B14F-4D97-AF65-F5344CB8AC3E}">
        <p14:creationId xmlns:p14="http://schemas.microsoft.com/office/powerpoint/2010/main" val="14733303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EA8F9F-900E-4603-3AD1-C418821D14B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ECC3638-01DE-36EF-0EE9-356DEF9A41C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BC8A9D3-75D2-B3D2-8432-2DFE278B4615}"/>
              </a:ext>
            </a:extLst>
          </p:cNvPr>
          <p:cNvSpPr>
            <a:spLocks noGrp="1"/>
          </p:cNvSpPr>
          <p:nvPr>
            <p:ph type="dt" sz="half" idx="10"/>
          </p:nvPr>
        </p:nvSpPr>
        <p:spPr/>
        <p:txBody>
          <a:bodyPr/>
          <a:lstStyle/>
          <a:p>
            <a:fld id="{F28D3DA0-51CF-4A5F-ABE7-514EFADD016D}" type="datetimeFigureOut">
              <a:rPr lang="en-US" smtClean="0"/>
              <a:t>1/6/2025</a:t>
            </a:fld>
            <a:endParaRPr lang="en-US"/>
          </a:p>
        </p:txBody>
      </p:sp>
      <p:sp>
        <p:nvSpPr>
          <p:cNvPr id="5" name="Footer Placeholder 4">
            <a:extLst>
              <a:ext uri="{FF2B5EF4-FFF2-40B4-BE49-F238E27FC236}">
                <a16:creationId xmlns:a16="http://schemas.microsoft.com/office/drawing/2014/main" id="{3C9E88FA-B8DA-7A6E-4810-0E1199D01A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1208F6C-DE11-A7BA-06CF-60270C58D0AD}"/>
              </a:ext>
            </a:extLst>
          </p:cNvPr>
          <p:cNvSpPr>
            <a:spLocks noGrp="1"/>
          </p:cNvSpPr>
          <p:nvPr>
            <p:ph type="sldNum" sz="quarter" idx="12"/>
          </p:nvPr>
        </p:nvSpPr>
        <p:spPr/>
        <p:txBody>
          <a:bodyPr/>
          <a:lstStyle/>
          <a:p>
            <a:fld id="{A8EDD82E-0CBC-4CE2-8E39-315CBB29CE7B}" type="slidenum">
              <a:rPr lang="en-US" smtClean="0"/>
              <a:t>‹#›</a:t>
            </a:fld>
            <a:endParaRPr lang="en-US"/>
          </a:p>
        </p:txBody>
      </p:sp>
    </p:spTree>
    <p:extLst>
      <p:ext uri="{BB962C8B-B14F-4D97-AF65-F5344CB8AC3E}">
        <p14:creationId xmlns:p14="http://schemas.microsoft.com/office/powerpoint/2010/main" val="13272402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F5528-B0FB-A811-1095-5430A37CBB5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950BCCC-679C-6F06-4934-261FDF59C89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EA9D9A7-A295-8C65-A3D3-0366372E743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E275318-ABA6-A556-F95F-F503083AC2E4}"/>
              </a:ext>
            </a:extLst>
          </p:cNvPr>
          <p:cNvSpPr>
            <a:spLocks noGrp="1"/>
          </p:cNvSpPr>
          <p:nvPr>
            <p:ph type="dt" sz="half" idx="10"/>
          </p:nvPr>
        </p:nvSpPr>
        <p:spPr/>
        <p:txBody>
          <a:bodyPr/>
          <a:lstStyle/>
          <a:p>
            <a:fld id="{F28D3DA0-51CF-4A5F-ABE7-514EFADD016D}" type="datetimeFigureOut">
              <a:rPr lang="en-US" smtClean="0"/>
              <a:t>1/6/2025</a:t>
            </a:fld>
            <a:endParaRPr lang="en-US"/>
          </a:p>
        </p:txBody>
      </p:sp>
      <p:sp>
        <p:nvSpPr>
          <p:cNvPr id="6" name="Footer Placeholder 5">
            <a:extLst>
              <a:ext uri="{FF2B5EF4-FFF2-40B4-BE49-F238E27FC236}">
                <a16:creationId xmlns:a16="http://schemas.microsoft.com/office/drawing/2014/main" id="{3925573A-127C-2736-0234-D89B686ACC2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8E7FF54-616C-CA5D-067E-B288E8308F5A}"/>
              </a:ext>
            </a:extLst>
          </p:cNvPr>
          <p:cNvSpPr>
            <a:spLocks noGrp="1"/>
          </p:cNvSpPr>
          <p:nvPr>
            <p:ph type="sldNum" sz="quarter" idx="12"/>
          </p:nvPr>
        </p:nvSpPr>
        <p:spPr/>
        <p:txBody>
          <a:bodyPr/>
          <a:lstStyle/>
          <a:p>
            <a:fld id="{A8EDD82E-0CBC-4CE2-8E39-315CBB29CE7B}" type="slidenum">
              <a:rPr lang="en-US" smtClean="0"/>
              <a:t>‹#›</a:t>
            </a:fld>
            <a:endParaRPr lang="en-US"/>
          </a:p>
        </p:txBody>
      </p:sp>
    </p:spTree>
    <p:extLst>
      <p:ext uri="{BB962C8B-B14F-4D97-AF65-F5344CB8AC3E}">
        <p14:creationId xmlns:p14="http://schemas.microsoft.com/office/powerpoint/2010/main" val="403265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F13F72-4947-705B-B42E-8EF500D0510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5468C8E-FFBC-637B-65C9-ED12C011D93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228C92A-FACE-5910-C68F-EE974CA847C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F2A1D26-8C1A-CB10-C85A-ECE7A9DF03C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9146233-0379-D472-0AE9-EE2F7DCD9CE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B06E8FE-DD97-D0AF-F510-89FD16D68A76}"/>
              </a:ext>
            </a:extLst>
          </p:cNvPr>
          <p:cNvSpPr>
            <a:spLocks noGrp="1"/>
          </p:cNvSpPr>
          <p:nvPr>
            <p:ph type="dt" sz="half" idx="10"/>
          </p:nvPr>
        </p:nvSpPr>
        <p:spPr/>
        <p:txBody>
          <a:bodyPr/>
          <a:lstStyle/>
          <a:p>
            <a:fld id="{F28D3DA0-51CF-4A5F-ABE7-514EFADD016D}" type="datetimeFigureOut">
              <a:rPr lang="en-US" smtClean="0"/>
              <a:t>1/6/2025</a:t>
            </a:fld>
            <a:endParaRPr lang="en-US"/>
          </a:p>
        </p:txBody>
      </p:sp>
      <p:sp>
        <p:nvSpPr>
          <p:cNvPr id="8" name="Footer Placeholder 7">
            <a:extLst>
              <a:ext uri="{FF2B5EF4-FFF2-40B4-BE49-F238E27FC236}">
                <a16:creationId xmlns:a16="http://schemas.microsoft.com/office/drawing/2014/main" id="{83F8EE45-8292-F9E8-DE82-CFCA17DD565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B9DD619-6B54-9F54-37B5-615CDBD7801C}"/>
              </a:ext>
            </a:extLst>
          </p:cNvPr>
          <p:cNvSpPr>
            <a:spLocks noGrp="1"/>
          </p:cNvSpPr>
          <p:nvPr>
            <p:ph type="sldNum" sz="quarter" idx="12"/>
          </p:nvPr>
        </p:nvSpPr>
        <p:spPr/>
        <p:txBody>
          <a:bodyPr/>
          <a:lstStyle/>
          <a:p>
            <a:fld id="{A8EDD82E-0CBC-4CE2-8E39-315CBB29CE7B}" type="slidenum">
              <a:rPr lang="en-US" smtClean="0"/>
              <a:t>‹#›</a:t>
            </a:fld>
            <a:endParaRPr lang="en-US"/>
          </a:p>
        </p:txBody>
      </p:sp>
    </p:spTree>
    <p:extLst>
      <p:ext uri="{BB962C8B-B14F-4D97-AF65-F5344CB8AC3E}">
        <p14:creationId xmlns:p14="http://schemas.microsoft.com/office/powerpoint/2010/main" val="29308747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435769-CBFC-0484-3839-3A8DA3D858C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751AC58-8476-EBC6-2DB0-99A2D1744FC5}"/>
              </a:ext>
            </a:extLst>
          </p:cNvPr>
          <p:cNvSpPr>
            <a:spLocks noGrp="1"/>
          </p:cNvSpPr>
          <p:nvPr>
            <p:ph type="dt" sz="half" idx="10"/>
          </p:nvPr>
        </p:nvSpPr>
        <p:spPr/>
        <p:txBody>
          <a:bodyPr/>
          <a:lstStyle/>
          <a:p>
            <a:fld id="{F28D3DA0-51CF-4A5F-ABE7-514EFADD016D}" type="datetimeFigureOut">
              <a:rPr lang="en-US" smtClean="0"/>
              <a:t>1/6/2025</a:t>
            </a:fld>
            <a:endParaRPr lang="en-US"/>
          </a:p>
        </p:txBody>
      </p:sp>
      <p:sp>
        <p:nvSpPr>
          <p:cNvPr id="4" name="Footer Placeholder 3">
            <a:extLst>
              <a:ext uri="{FF2B5EF4-FFF2-40B4-BE49-F238E27FC236}">
                <a16:creationId xmlns:a16="http://schemas.microsoft.com/office/drawing/2014/main" id="{06A52B60-98AA-C547-BBB8-4BAA9DEEC52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5D65243-E3B4-88DC-E959-6E34A266708E}"/>
              </a:ext>
            </a:extLst>
          </p:cNvPr>
          <p:cNvSpPr>
            <a:spLocks noGrp="1"/>
          </p:cNvSpPr>
          <p:nvPr>
            <p:ph type="sldNum" sz="quarter" idx="12"/>
          </p:nvPr>
        </p:nvSpPr>
        <p:spPr/>
        <p:txBody>
          <a:bodyPr/>
          <a:lstStyle/>
          <a:p>
            <a:fld id="{A8EDD82E-0CBC-4CE2-8E39-315CBB29CE7B}" type="slidenum">
              <a:rPr lang="en-US" smtClean="0"/>
              <a:t>‹#›</a:t>
            </a:fld>
            <a:endParaRPr lang="en-US"/>
          </a:p>
        </p:txBody>
      </p:sp>
    </p:spTree>
    <p:extLst>
      <p:ext uri="{BB962C8B-B14F-4D97-AF65-F5344CB8AC3E}">
        <p14:creationId xmlns:p14="http://schemas.microsoft.com/office/powerpoint/2010/main" val="12414818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E5FD75F-74EF-A97F-C5CC-C9AF0971E5FB}"/>
              </a:ext>
            </a:extLst>
          </p:cNvPr>
          <p:cNvSpPr>
            <a:spLocks noGrp="1"/>
          </p:cNvSpPr>
          <p:nvPr>
            <p:ph type="dt" sz="half" idx="10"/>
          </p:nvPr>
        </p:nvSpPr>
        <p:spPr/>
        <p:txBody>
          <a:bodyPr/>
          <a:lstStyle/>
          <a:p>
            <a:fld id="{F28D3DA0-51CF-4A5F-ABE7-514EFADD016D}" type="datetimeFigureOut">
              <a:rPr lang="en-US" smtClean="0"/>
              <a:t>1/6/2025</a:t>
            </a:fld>
            <a:endParaRPr lang="en-US"/>
          </a:p>
        </p:txBody>
      </p:sp>
      <p:sp>
        <p:nvSpPr>
          <p:cNvPr id="3" name="Footer Placeholder 2">
            <a:extLst>
              <a:ext uri="{FF2B5EF4-FFF2-40B4-BE49-F238E27FC236}">
                <a16:creationId xmlns:a16="http://schemas.microsoft.com/office/drawing/2014/main" id="{40A769B6-6A66-BFF3-0727-5553A6ED617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173AFDD-8E53-8B06-1F20-7ACA62EA994D}"/>
              </a:ext>
            </a:extLst>
          </p:cNvPr>
          <p:cNvSpPr>
            <a:spLocks noGrp="1"/>
          </p:cNvSpPr>
          <p:nvPr>
            <p:ph type="sldNum" sz="quarter" idx="12"/>
          </p:nvPr>
        </p:nvSpPr>
        <p:spPr/>
        <p:txBody>
          <a:bodyPr/>
          <a:lstStyle/>
          <a:p>
            <a:fld id="{A8EDD82E-0CBC-4CE2-8E39-315CBB29CE7B}" type="slidenum">
              <a:rPr lang="en-US" smtClean="0"/>
              <a:t>‹#›</a:t>
            </a:fld>
            <a:endParaRPr lang="en-US"/>
          </a:p>
        </p:txBody>
      </p:sp>
    </p:spTree>
    <p:extLst>
      <p:ext uri="{BB962C8B-B14F-4D97-AF65-F5344CB8AC3E}">
        <p14:creationId xmlns:p14="http://schemas.microsoft.com/office/powerpoint/2010/main" val="16106094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364348-7B26-6261-1CD0-228210805DC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DF808A9-2287-B849-D1C7-0F278193E52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481A274-D780-7B6B-9686-16F163766F0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2085B49-DFAE-FA8E-C820-1BAC785A11CA}"/>
              </a:ext>
            </a:extLst>
          </p:cNvPr>
          <p:cNvSpPr>
            <a:spLocks noGrp="1"/>
          </p:cNvSpPr>
          <p:nvPr>
            <p:ph type="dt" sz="half" idx="10"/>
          </p:nvPr>
        </p:nvSpPr>
        <p:spPr/>
        <p:txBody>
          <a:bodyPr/>
          <a:lstStyle/>
          <a:p>
            <a:fld id="{F28D3DA0-51CF-4A5F-ABE7-514EFADD016D}" type="datetimeFigureOut">
              <a:rPr lang="en-US" smtClean="0"/>
              <a:t>1/6/2025</a:t>
            </a:fld>
            <a:endParaRPr lang="en-US"/>
          </a:p>
        </p:txBody>
      </p:sp>
      <p:sp>
        <p:nvSpPr>
          <p:cNvPr id="6" name="Footer Placeholder 5">
            <a:extLst>
              <a:ext uri="{FF2B5EF4-FFF2-40B4-BE49-F238E27FC236}">
                <a16:creationId xmlns:a16="http://schemas.microsoft.com/office/drawing/2014/main" id="{76B6E7C2-F600-6E47-068F-F6EAEA8D493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D12A15A-C504-E0FF-B15F-180CD54DEFB6}"/>
              </a:ext>
            </a:extLst>
          </p:cNvPr>
          <p:cNvSpPr>
            <a:spLocks noGrp="1"/>
          </p:cNvSpPr>
          <p:nvPr>
            <p:ph type="sldNum" sz="quarter" idx="12"/>
          </p:nvPr>
        </p:nvSpPr>
        <p:spPr/>
        <p:txBody>
          <a:bodyPr/>
          <a:lstStyle/>
          <a:p>
            <a:fld id="{A8EDD82E-0CBC-4CE2-8E39-315CBB29CE7B}" type="slidenum">
              <a:rPr lang="en-US" smtClean="0"/>
              <a:t>‹#›</a:t>
            </a:fld>
            <a:endParaRPr lang="en-US"/>
          </a:p>
        </p:txBody>
      </p:sp>
    </p:spTree>
    <p:extLst>
      <p:ext uri="{BB962C8B-B14F-4D97-AF65-F5344CB8AC3E}">
        <p14:creationId xmlns:p14="http://schemas.microsoft.com/office/powerpoint/2010/main" val="9179294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CBA290-F97D-93F2-DDF4-7E0E3347CA6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5DB5251-49C1-BFFE-5ECD-23909F7FB72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A4F375F-8D26-F56F-BA57-B4089F88146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C32C278-1FF0-C516-A029-81CAB2285BD0}"/>
              </a:ext>
            </a:extLst>
          </p:cNvPr>
          <p:cNvSpPr>
            <a:spLocks noGrp="1"/>
          </p:cNvSpPr>
          <p:nvPr>
            <p:ph type="dt" sz="half" idx="10"/>
          </p:nvPr>
        </p:nvSpPr>
        <p:spPr/>
        <p:txBody>
          <a:bodyPr/>
          <a:lstStyle/>
          <a:p>
            <a:fld id="{F28D3DA0-51CF-4A5F-ABE7-514EFADD016D}" type="datetimeFigureOut">
              <a:rPr lang="en-US" smtClean="0"/>
              <a:t>1/6/2025</a:t>
            </a:fld>
            <a:endParaRPr lang="en-US"/>
          </a:p>
        </p:txBody>
      </p:sp>
      <p:sp>
        <p:nvSpPr>
          <p:cNvPr id="6" name="Footer Placeholder 5">
            <a:extLst>
              <a:ext uri="{FF2B5EF4-FFF2-40B4-BE49-F238E27FC236}">
                <a16:creationId xmlns:a16="http://schemas.microsoft.com/office/drawing/2014/main" id="{A6F5F6CD-C505-CB8E-30AA-D7B812C8982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4502744-76E5-ADD1-4156-4048020D0E27}"/>
              </a:ext>
            </a:extLst>
          </p:cNvPr>
          <p:cNvSpPr>
            <a:spLocks noGrp="1"/>
          </p:cNvSpPr>
          <p:nvPr>
            <p:ph type="sldNum" sz="quarter" idx="12"/>
          </p:nvPr>
        </p:nvSpPr>
        <p:spPr/>
        <p:txBody>
          <a:bodyPr/>
          <a:lstStyle/>
          <a:p>
            <a:fld id="{A8EDD82E-0CBC-4CE2-8E39-315CBB29CE7B}" type="slidenum">
              <a:rPr lang="en-US" smtClean="0"/>
              <a:t>‹#›</a:t>
            </a:fld>
            <a:endParaRPr lang="en-US"/>
          </a:p>
        </p:txBody>
      </p:sp>
    </p:spTree>
    <p:extLst>
      <p:ext uri="{BB962C8B-B14F-4D97-AF65-F5344CB8AC3E}">
        <p14:creationId xmlns:p14="http://schemas.microsoft.com/office/powerpoint/2010/main" val="12154086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6BFB2CF-5EB8-2FD1-D9C0-846198A38DC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7730CC6-AC6A-219F-1C25-4D6A4A9116E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13D770F-1563-8B40-F1C2-B3F110F6A74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28D3DA0-51CF-4A5F-ABE7-514EFADD016D}" type="datetimeFigureOut">
              <a:rPr lang="en-US" smtClean="0"/>
              <a:t>1/6/2025</a:t>
            </a:fld>
            <a:endParaRPr lang="en-US"/>
          </a:p>
        </p:txBody>
      </p:sp>
      <p:sp>
        <p:nvSpPr>
          <p:cNvPr id="5" name="Footer Placeholder 4">
            <a:extLst>
              <a:ext uri="{FF2B5EF4-FFF2-40B4-BE49-F238E27FC236}">
                <a16:creationId xmlns:a16="http://schemas.microsoft.com/office/drawing/2014/main" id="{A12AFBDC-44B7-089E-668D-F014D6A9DDE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F6C61D2-1ACD-E213-9083-4C9E3CBA28E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8EDD82E-0CBC-4CE2-8E39-315CBB29CE7B}" type="slidenum">
              <a:rPr lang="en-US" smtClean="0"/>
              <a:t>‹#›</a:t>
            </a:fld>
            <a:endParaRPr lang="en-US"/>
          </a:p>
        </p:txBody>
      </p:sp>
    </p:spTree>
    <p:extLst>
      <p:ext uri="{BB962C8B-B14F-4D97-AF65-F5344CB8AC3E}">
        <p14:creationId xmlns:p14="http://schemas.microsoft.com/office/powerpoint/2010/main" val="168194651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1.tif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tiff"/><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20.tif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20.tiff"/><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tiff"/><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tiff"/><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23.tiff"/><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23.tiff"/><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23.tiff"/><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23.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73.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27.tiff"/><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27.tiff"/><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27.tiff"/><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tiff"/><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0134B-3DFA-6BDC-322B-F8428499A52A}"/>
              </a:ext>
            </a:extLst>
          </p:cNvPr>
          <p:cNvSpPr>
            <a:spLocks noGrp="1"/>
          </p:cNvSpPr>
          <p:nvPr>
            <p:ph type="ctrTitle"/>
          </p:nvPr>
        </p:nvSpPr>
        <p:spPr/>
        <p:txBody>
          <a:bodyPr/>
          <a:lstStyle/>
          <a:p>
            <a:r>
              <a:rPr lang="en-US" dirty="0"/>
              <a:t>CS 451/551</a:t>
            </a:r>
          </a:p>
        </p:txBody>
      </p:sp>
      <p:sp>
        <p:nvSpPr>
          <p:cNvPr id="3" name="Subtitle 2">
            <a:extLst>
              <a:ext uri="{FF2B5EF4-FFF2-40B4-BE49-F238E27FC236}">
                <a16:creationId xmlns:a16="http://schemas.microsoft.com/office/drawing/2014/main" id="{78D19A9B-3FFA-799A-1B66-410F35B7AF3F}"/>
              </a:ext>
            </a:extLst>
          </p:cNvPr>
          <p:cNvSpPr>
            <a:spLocks noGrp="1"/>
          </p:cNvSpPr>
          <p:nvPr>
            <p:ph type="subTitle" idx="1"/>
          </p:nvPr>
        </p:nvSpPr>
        <p:spPr/>
        <p:txBody>
          <a:bodyPr/>
          <a:lstStyle/>
          <a:p>
            <a:r>
              <a:rPr lang="en-US" dirty="0"/>
              <a:t>Spring 2025</a:t>
            </a:r>
          </a:p>
        </p:txBody>
      </p:sp>
    </p:spTree>
    <p:extLst>
      <p:ext uri="{BB962C8B-B14F-4D97-AF65-F5344CB8AC3E}">
        <p14:creationId xmlns:p14="http://schemas.microsoft.com/office/powerpoint/2010/main" val="17892718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38CDF6-91E4-4E4C-B9AC-37F42C2DDB3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34EA6D8-D2F4-254F-B2A8-614D41C60157}"/>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95E2DCD3-5CD1-064E-9732-5C9A2951C291}"/>
              </a:ext>
            </a:extLst>
          </p:cNvPr>
          <p:cNvPicPr>
            <a:picLocks noChangeAspect="1"/>
          </p:cNvPicPr>
          <p:nvPr/>
        </p:nvPicPr>
        <p:blipFill>
          <a:blip r:embed="rId3"/>
          <a:stretch>
            <a:fillRect/>
          </a:stretch>
        </p:blipFill>
        <p:spPr>
          <a:xfrm>
            <a:off x="12519" y="461076"/>
            <a:ext cx="12179481" cy="5935848"/>
          </a:xfrm>
          <a:prstGeom prst="rect">
            <a:avLst/>
          </a:prstGeom>
        </p:spPr>
      </p:pic>
      <p:sp>
        <p:nvSpPr>
          <p:cNvPr id="5" name="Rounded Rectangular Callout 4">
            <a:extLst>
              <a:ext uri="{FF2B5EF4-FFF2-40B4-BE49-F238E27FC236}">
                <a16:creationId xmlns:a16="http://schemas.microsoft.com/office/drawing/2014/main" id="{5A10780C-43E2-D249-AFF6-225BFC424B36}"/>
              </a:ext>
            </a:extLst>
          </p:cNvPr>
          <p:cNvSpPr/>
          <p:nvPr/>
        </p:nvSpPr>
        <p:spPr>
          <a:xfrm>
            <a:off x="3144983" y="681037"/>
            <a:ext cx="2133599" cy="1144588"/>
          </a:xfrm>
          <a:prstGeom prst="wedgeRoundRectCallout">
            <a:avLst>
              <a:gd name="adj1" fmla="val -91815"/>
              <a:gd name="adj2" fmla="val 5059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New </a:t>
            </a:r>
            <a:r>
              <a:rPr lang="en-US" sz="2400" i="1" dirty="0"/>
              <a:t>scope</a:t>
            </a:r>
          </a:p>
        </p:txBody>
      </p:sp>
    </p:spTree>
    <p:extLst>
      <p:ext uri="{BB962C8B-B14F-4D97-AF65-F5344CB8AC3E}">
        <p14:creationId xmlns:p14="http://schemas.microsoft.com/office/powerpoint/2010/main" val="7798415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38CDF6-91E4-4E4C-B9AC-37F42C2DDB3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34EA6D8-D2F4-254F-B2A8-614D41C60157}"/>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95E2DCD3-5CD1-064E-9732-5C9A2951C291}"/>
              </a:ext>
            </a:extLst>
          </p:cNvPr>
          <p:cNvPicPr>
            <a:picLocks noChangeAspect="1"/>
          </p:cNvPicPr>
          <p:nvPr/>
        </p:nvPicPr>
        <p:blipFill>
          <a:blip r:embed="rId3"/>
          <a:stretch>
            <a:fillRect/>
          </a:stretch>
        </p:blipFill>
        <p:spPr>
          <a:xfrm>
            <a:off x="12519" y="461076"/>
            <a:ext cx="12179481" cy="5935848"/>
          </a:xfrm>
          <a:prstGeom prst="rect">
            <a:avLst/>
          </a:prstGeom>
        </p:spPr>
      </p:pic>
      <p:sp>
        <p:nvSpPr>
          <p:cNvPr id="5" name="Rounded Rectangular Callout 4">
            <a:extLst>
              <a:ext uri="{FF2B5EF4-FFF2-40B4-BE49-F238E27FC236}">
                <a16:creationId xmlns:a16="http://schemas.microsoft.com/office/drawing/2014/main" id="{5A10780C-43E2-D249-AFF6-225BFC424B36}"/>
              </a:ext>
            </a:extLst>
          </p:cNvPr>
          <p:cNvSpPr/>
          <p:nvPr/>
        </p:nvSpPr>
        <p:spPr>
          <a:xfrm>
            <a:off x="5306292" y="1607828"/>
            <a:ext cx="2133599" cy="1144588"/>
          </a:xfrm>
          <a:prstGeom prst="wedgeRoundRectCallout">
            <a:avLst>
              <a:gd name="adj1" fmla="val -79477"/>
              <a:gd name="adj2" fmla="val 7964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s comes into scope</a:t>
            </a:r>
            <a:endParaRPr lang="en-US" sz="2400" i="1" dirty="0"/>
          </a:p>
        </p:txBody>
      </p:sp>
    </p:spTree>
    <p:extLst>
      <p:ext uri="{BB962C8B-B14F-4D97-AF65-F5344CB8AC3E}">
        <p14:creationId xmlns:p14="http://schemas.microsoft.com/office/powerpoint/2010/main" val="31502689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38CDF6-91E4-4E4C-B9AC-37F42C2DDB3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34EA6D8-D2F4-254F-B2A8-614D41C60157}"/>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95E2DCD3-5CD1-064E-9732-5C9A2951C291}"/>
              </a:ext>
            </a:extLst>
          </p:cNvPr>
          <p:cNvPicPr>
            <a:picLocks noChangeAspect="1"/>
          </p:cNvPicPr>
          <p:nvPr/>
        </p:nvPicPr>
        <p:blipFill>
          <a:blip r:embed="rId3"/>
          <a:stretch>
            <a:fillRect/>
          </a:stretch>
        </p:blipFill>
        <p:spPr>
          <a:xfrm>
            <a:off x="12519" y="461076"/>
            <a:ext cx="12179481" cy="5935848"/>
          </a:xfrm>
          <a:prstGeom prst="rect">
            <a:avLst/>
          </a:prstGeom>
        </p:spPr>
      </p:pic>
      <p:sp>
        <p:nvSpPr>
          <p:cNvPr id="5" name="Rounded Rectangular Callout 4">
            <a:extLst>
              <a:ext uri="{FF2B5EF4-FFF2-40B4-BE49-F238E27FC236}">
                <a16:creationId xmlns:a16="http://schemas.microsoft.com/office/drawing/2014/main" id="{5A10780C-43E2-D249-AFF6-225BFC424B36}"/>
              </a:ext>
            </a:extLst>
          </p:cNvPr>
          <p:cNvSpPr/>
          <p:nvPr/>
        </p:nvSpPr>
        <p:spPr>
          <a:xfrm>
            <a:off x="2743201" y="5032375"/>
            <a:ext cx="2133599" cy="1144588"/>
          </a:xfrm>
          <a:prstGeom prst="wedgeRoundRectCallout">
            <a:avLst>
              <a:gd name="adj1" fmla="val -66490"/>
              <a:gd name="adj2" fmla="val -4745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s goes out of scope</a:t>
            </a:r>
            <a:endParaRPr lang="en-US" sz="2400" i="1" dirty="0"/>
          </a:p>
        </p:txBody>
      </p:sp>
    </p:spTree>
    <p:extLst>
      <p:ext uri="{BB962C8B-B14F-4D97-AF65-F5344CB8AC3E}">
        <p14:creationId xmlns:p14="http://schemas.microsoft.com/office/powerpoint/2010/main" val="34167337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872009-FD5A-DC4E-89EC-765B4A87D5B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9C80956-E17F-894F-A9F4-4F175F6E35F1}"/>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585C667B-14E8-4842-A23A-F746C50F44D8}"/>
              </a:ext>
            </a:extLst>
          </p:cNvPr>
          <p:cNvPicPr>
            <a:picLocks noChangeAspect="1"/>
          </p:cNvPicPr>
          <p:nvPr/>
        </p:nvPicPr>
        <p:blipFill>
          <a:blip r:embed="rId2"/>
          <a:stretch>
            <a:fillRect/>
          </a:stretch>
        </p:blipFill>
        <p:spPr>
          <a:xfrm>
            <a:off x="-20321" y="1343891"/>
            <a:ext cx="12192001" cy="4156364"/>
          </a:xfrm>
          <a:prstGeom prst="rect">
            <a:avLst/>
          </a:prstGeom>
        </p:spPr>
      </p:pic>
    </p:spTree>
    <p:extLst>
      <p:ext uri="{BB962C8B-B14F-4D97-AF65-F5344CB8AC3E}">
        <p14:creationId xmlns:p14="http://schemas.microsoft.com/office/powerpoint/2010/main" val="11431259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524CC9-D670-A29C-D145-EE950766711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334373F-0A5B-70E6-2963-816964DC510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BBDE964-4818-B709-BB12-74E46C6D004D}"/>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1E914FD3-55AF-DE42-0ED7-455481E364F1}"/>
              </a:ext>
            </a:extLst>
          </p:cNvPr>
          <p:cNvPicPr>
            <a:picLocks noChangeAspect="1"/>
          </p:cNvPicPr>
          <p:nvPr/>
        </p:nvPicPr>
        <p:blipFill>
          <a:blip r:embed="rId2"/>
          <a:stretch>
            <a:fillRect/>
          </a:stretch>
        </p:blipFill>
        <p:spPr>
          <a:xfrm>
            <a:off x="-20321" y="1343891"/>
            <a:ext cx="12192001" cy="4156364"/>
          </a:xfrm>
          <a:prstGeom prst="rect">
            <a:avLst/>
          </a:prstGeom>
        </p:spPr>
      </p:pic>
      <p:sp>
        <p:nvSpPr>
          <p:cNvPr id="5" name="Callout: Down Arrow 4">
            <a:extLst>
              <a:ext uri="{FF2B5EF4-FFF2-40B4-BE49-F238E27FC236}">
                <a16:creationId xmlns:a16="http://schemas.microsoft.com/office/drawing/2014/main" id="{167DC9DA-B06E-6AF2-0368-9E21D51538F0}"/>
              </a:ext>
            </a:extLst>
          </p:cNvPr>
          <p:cNvSpPr/>
          <p:nvPr/>
        </p:nvSpPr>
        <p:spPr>
          <a:xfrm>
            <a:off x="1874195" y="1576481"/>
            <a:ext cx="2295727" cy="1468877"/>
          </a:xfrm>
          <a:prstGeom prst="downArrowCallou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What type is </a:t>
            </a:r>
            <a:r>
              <a:rPr lang="en-US" b="1" i="1" dirty="0"/>
              <a:t>s</a:t>
            </a:r>
            <a:r>
              <a:rPr lang="en-US" dirty="0"/>
              <a:t>?</a:t>
            </a:r>
          </a:p>
        </p:txBody>
      </p:sp>
    </p:spTree>
    <p:extLst>
      <p:ext uri="{BB962C8B-B14F-4D97-AF65-F5344CB8AC3E}">
        <p14:creationId xmlns:p14="http://schemas.microsoft.com/office/powerpoint/2010/main" val="28020836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872009-FD5A-DC4E-89EC-765B4A87D5B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9C80956-E17F-894F-A9F4-4F175F6E35F1}"/>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585C667B-14E8-4842-A23A-F746C50F44D8}"/>
              </a:ext>
            </a:extLst>
          </p:cNvPr>
          <p:cNvPicPr>
            <a:picLocks noChangeAspect="1"/>
          </p:cNvPicPr>
          <p:nvPr/>
        </p:nvPicPr>
        <p:blipFill>
          <a:blip r:embed="rId2"/>
          <a:stretch>
            <a:fillRect/>
          </a:stretch>
        </p:blipFill>
        <p:spPr>
          <a:xfrm>
            <a:off x="-20321" y="1343891"/>
            <a:ext cx="12192001" cy="4156364"/>
          </a:xfrm>
          <a:prstGeom prst="rect">
            <a:avLst/>
          </a:prstGeom>
        </p:spPr>
      </p:pic>
      <p:sp>
        <p:nvSpPr>
          <p:cNvPr id="5" name="Rounded Rectangular Callout 4">
            <a:extLst>
              <a:ext uri="{FF2B5EF4-FFF2-40B4-BE49-F238E27FC236}">
                <a16:creationId xmlns:a16="http://schemas.microsoft.com/office/drawing/2014/main" id="{65194882-4D1A-5F45-B9C0-C366ACE625A6}"/>
              </a:ext>
            </a:extLst>
          </p:cNvPr>
          <p:cNvSpPr/>
          <p:nvPr/>
        </p:nvSpPr>
        <p:spPr>
          <a:xfrm>
            <a:off x="3768436" y="407267"/>
            <a:ext cx="7079673" cy="1738312"/>
          </a:xfrm>
          <a:prstGeom prst="wedgeRoundRectCallout">
            <a:avLst>
              <a:gd name="adj1" fmla="val -10450"/>
              <a:gd name="adj2" fmla="val 10021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Memory is allocated (because it’s not a string literal)</a:t>
            </a:r>
          </a:p>
          <a:p>
            <a:pPr algn="ctr"/>
            <a:endParaRPr lang="en-US" sz="2400" i="1" dirty="0"/>
          </a:p>
          <a:p>
            <a:pPr algn="ctr"/>
            <a:r>
              <a:rPr lang="en-US" sz="2400" dirty="0"/>
              <a:t>pointer returned, and </a:t>
            </a:r>
            <a:r>
              <a:rPr lang="en-US" sz="2400" b="1" dirty="0"/>
              <a:t>s</a:t>
            </a:r>
            <a:r>
              <a:rPr lang="en-US" sz="2400" dirty="0"/>
              <a:t> is valid for use.</a:t>
            </a:r>
          </a:p>
        </p:txBody>
      </p:sp>
    </p:spTree>
    <p:extLst>
      <p:ext uri="{BB962C8B-B14F-4D97-AF65-F5344CB8AC3E}">
        <p14:creationId xmlns:p14="http://schemas.microsoft.com/office/powerpoint/2010/main" val="13670097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872009-FD5A-DC4E-89EC-765B4A87D5B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9C80956-E17F-894F-A9F4-4F175F6E35F1}"/>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585C667B-14E8-4842-A23A-F746C50F44D8}"/>
              </a:ext>
            </a:extLst>
          </p:cNvPr>
          <p:cNvPicPr>
            <a:picLocks noChangeAspect="1"/>
          </p:cNvPicPr>
          <p:nvPr/>
        </p:nvPicPr>
        <p:blipFill>
          <a:blip r:embed="rId2"/>
          <a:stretch>
            <a:fillRect/>
          </a:stretch>
        </p:blipFill>
        <p:spPr>
          <a:xfrm>
            <a:off x="-20321" y="1343891"/>
            <a:ext cx="12192001" cy="4156364"/>
          </a:xfrm>
          <a:prstGeom prst="rect">
            <a:avLst/>
          </a:prstGeom>
        </p:spPr>
      </p:pic>
      <p:sp>
        <p:nvSpPr>
          <p:cNvPr id="5" name="Rounded Rectangular Callout 4">
            <a:extLst>
              <a:ext uri="{FF2B5EF4-FFF2-40B4-BE49-F238E27FC236}">
                <a16:creationId xmlns:a16="http://schemas.microsoft.com/office/drawing/2014/main" id="{65194882-4D1A-5F45-B9C0-C366ACE625A6}"/>
              </a:ext>
            </a:extLst>
          </p:cNvPr>
          <p:cNvSpPr/>
          <p:nvPr/>
        </p:nvSpPr>
        <p:spPr>
          <a:xfrm>
            <a:off x="2155075" y="4573588"/>
            <a:ext cx="3940925" cy="1738312"/>
          </a:xfrm>
          <a:prstGeom prst="wedgeRoundRectCallout">
            <a:avLst>
              <a:gd name="adj1" fmla="val -60302"/>
              <a:gd name="adj2" fmla="val -5041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s goes out of scope, it’s value is dropped and s is no longer valid for use.</a:t>
            </a:r>
          </a:p>
        </p:txBody>
      </p:sp>
    </p:spTree>
    <p:extLst>
      <p:ext uri="{BB962C8B-B14F-4D97-AF65-F5344CB8AC3E}">
        <p14:creationId xmlns:p14="http://schemas.microsoft.com/office/powerpoint/2010/main" val="21183757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422318-6CCD-E045-9F6C-A9471936C1BF}"/>
              </a:ext>
            </a:extLst>
          </p:cNvPr>
          <p:cNvSpPr>
            <a:spLocks noGrp="1"/>
          </p:cNvSpPr>
          <p:nvPr>
            <p:ph type="title"/>
          </p:nvPr>
        </p:nvSpPr>
        <p:spPr/>
        <p:txBody>
          <a:bodyPr/>
          <a:lstStyle/>
          <a:p>
            <a:r>
              <a:rPr lang="en-US" dirty="0"/>
              <a:t>What happens when going out of scope?</a:t>
            </a:r>
          </a:p>
        </p:txBody>
      </p:sp>
      <p:sp>
        <p:nvSpPr>
          <p:cNvPr id="3" name="Content Placeholder 2">
            <a:extLst>
              <a:ext uri="{FF2B5EF4-FFF2-40B4-BE49-F238E27FC236}">
                <a16:creationId xmlns:a16="http://schemas.microsoft.com/office/drawing/2014/main" id="{1BACE520-075F-2A43-93A5-F74DBAE61355}"/>
              </a:ext>
            </a:extLst>
          </p:cNvPr>
          <p:cNvSpPr>
            <a:spLocks noGrp="1"/>
          </p:cNvSpPr>
          <p:nvPr>
            <p:ph idx="1"/>
          </p:nvPr>
        </p:nvSpPr>
        <p:spPr/>
        <p:txBody>
          <a:bodyPr/>
          <a:lstStyle/>
          <a:p>
            <a:r>
              <a:rPr lang="en-US" dirty="0"/>
              <a:t>A special function called </a:t>
            </a:r>
            <a:r>
              <a:rPr lang="en-US" b="1" i="1" dirty="0"/>
              <a:t>drop()</a:t>
            </a:r>
            <a:r>
              <a:rPr lang="en-US" dirty="0"/>
              <a:t> is called</a:t>
            </a:r>
          </a:p>
          <a:p>
            <a:pPr lvl="1"/>
            <a:r>
              <a:rPr lang="en-US" dirty="0"/>
              <a:t>This is kind of like a </a:t>
            </a:r>
            <a:r>
              <a:rPr lang="en-US" dirty="0" err="1"/>
              <a:t>deconstructor</a:t>
            </a:r>
            <a:r>
              <a:rPr lang="en-US" dirty="0"/>
              <a:t> in C++ if you’ve ever seen that</a:t>
            </a:r>
          </a:p>
          <a:p>
            <a:endParaRPr lang="en-US" b="1" dirty="0"/>
          </a:p>
          <a:p>
            <a:r>
              <a:rPr lang="en-US" b="1" dirty="0"/>
              <a:t>drop()</a:t>
            </a:r>
            <a:r>
              <a:rPr lang="en-US" dirty="0"/>
              <a:t> is responsible for doing any additional clean up that might be necessary</a:t>
            </a:r>
          </a:p>
        </p:txBody>
      </p:sp>
    </p:spTree>
    <p:extLst>
      <p:ext uri="{BB962C8B-B14F-4D97-AF65-F5344CB8AC3E}">
        <p14:creationId xmlns:p14="http://schemas.microsoft.com/office/powerpoint/2010/main" val="3707079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DBDAC-3EB7-6C44-B322-89052E2BDEEA}"/>
              </a:ext>
            </a:extLst>
          </p:cNvPr>
          <p:cNvSpPr>
            <a:spLocks noGrp="1"/>
          </p:cNvSpPr>
          <p:nvPr>
            <p:ph type="title"/>
          </p:nvPr>
        </p:nvSpPr>
        <p:spPr/>
        <p:txBody>
          <a:bodyPr/>
          <a:lstStyle/>
          <a:p>
            <a:r>
              <a:rPr lang="en-US" dirty="0"/>
              <a:t>Variable/Data Interaction: </a:t>
            </a:r>
            <a:r>
              <a:rPr lang="en-US" b="1" i="1" dirty="0"/>
              <a:t>Move</a:t>
            </a:r>
          </a:p>
        </p:txBody>
      </p:sp>
      <p:sp>
        <p:nvSpPr>
          <p:cNvPr id="3" name="Content Placeholder 2">
            <a:extLst>
              <a:ext uri="{FF2B5EF4-FFF2-40B4-BE49-F238E27FC236}">
                <a16:creationId xmlns:a16="http://schemas.microsoft.com/office/drawing/2014/main" id="{586C69D3-F050-2D44-901A-917DEEC5C1A3}"/>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360CA30B-0B18-3F49-AF4D-182BA01A87AB}"/>
              </a:ext>
            </a:extLst>
          </p:cNvPr>
          <p:cNvPicPr>
            <a:picLocks noChangeAspect="1"/>
          </p:cNvPicPr>
          <p:nvPr/>
        </p:nvPicPr>
        <p:blipFill>
          <a:blip r:embed="rId2"/>
          <a:stretch>
            <a:fillRect/>
          </a:stretch>
        </p:blipFill>
        <p:spPr>
          <a:xfrm>
            <a:off x="2007020" y="1496291"/>
            <a:ext cx="8177960" cy="5361709"/>
          </a:xfrm>
          <a:prstGeom prst="rect">
            <a:avLst/>
          </a:prstGeom>
        </p:spPr>
      </p:pic>
    </p:spTree>
    <p:extLst>
      <p:ext uri="{BB962C8B-B14F-4D97-AF65-F5344CB8AC3E}">
        <p14:creationId xmlns:p14="http://schemas.microsoft.com/office/powerpoint/2010/main" val="18580560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DBDAC-3EB7-6C44-B322-89052E2BDEEA}"/>
              </a:ext>
            </a:extLst>
          </p:cNvPr>
          <p:cNvSpPr>
            <a:spLocks noGrp="1"/>
          </p:cNvSpPr>
          <p:nvPr>
            <p:ph type="title"/>
          </p:nvPr>
        </p:nvSpPr>
        <p:spPr/>
        <p:txBody>
          <a:bodyPr/>
          <a:lstStyle/>
          <a:p>
            <a:r>
              <a:rPr lang="en-US" dirty="0"/>
              <a:t>Variable/Data Interaction: </a:t>
            </a:r>
            <a:r>
              <a:rPr lang="en-US" b="1" i="1" dirty="0"/>
              <a:t>Move</a:t>
            </a:r>
          </a:p>
        </p:txBody>
      </p:sp>
      <p:sp>
        <p:nvSpPr>
          <p:cNvPr id="3" name="Content Placeholder 2">
            <a:extLst>
              <a:ext uri="{FF2B5EF4-FFF2-40B4-BE49-F238E27FC236}">
                <a16:creationId xmlns:a16="http://schemas.microsoft.com/office/drawing/2014/main" id="{586C69D3-F050-2D44-901A-917DEEC5C1A3}"/>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360CA30B-0B18-3F49-AF4D-182BA01A87AB}"/>
              </a:ext>
            </a:extLst>
          </p:cNvPr>
          <p:cNvPicPr>
            <a:picLocks noChangeAspect="1"/>
          </p:cNvPicPr>
          <p:nvPr/>
        </p:nvPicPr>
        <p:blipFill>
          <a:blip r:embed="rId2"/>
          <a:stretch>
            <a:fillRect/>
          </a:stretch>
        </p:blipFill>
        <p:spPr>
          <a:xfrm>
            <a:off x="2007020" y="1496291"/>
            <a:ext cx="8177960" cy="5361709"/>
          </a:xfrm>
          <a:prstGeom prst="rect">
            <a:avLst/>
          </a:prstGeom>
        </p:spPr>
      </p:pic>
      <p:sp>
        <p:nvSpPr>
          <p:cNvPr id="5" name="Rounded Rectangular Callout 4">
            <a:extLst>
              <a:ext uri="{FF2B5EF4-FFF2-40B4-BE49-F238E27FC236}">
                <a16:creationId xmlns:a16="http://schemas.microsoft.com/office/drawing/2014/main" id="{96E6273B-BB5A-E84D-8EFD-7AF5889B9329}"/>
              </a:ext>
            </a:extLst>
          </p:cNvPr>
          <p:cNvSpPr/>
          <p:nvPr/>
        </p:nvSpPr>
        <p:spPr>
          <a:xfrm>
            <a:off x="207819" y="641638"/>
            <a:ext cx="4687244" cy="1809606"/>
          </a:xfrm>
          <a:prstGeom prst="wedgeRoundRectCallout">
            <a:avLst>
              <a:gd name="adj1" fmla="val 24693"/>
              <a:gd name="adj2" fmla="val 7178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What’s happening here?</a:t>
            </a:r>
          </a:p>
        </p:txBody>
      </p:sp>
    </p:spTree>
    <p:extLst>
      <p:ext uri="{BB962C8B-B14F-4D97-AF65-F5344CB8AC3E}">
        <p14:creationId xmlns:p14="http://schemas.microsoft.com/office/powerpoint/2010/main" val="37961386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583690-7746-0441-8977-BFFDC34A5221}"/>
              </a:ext>
            </a:extLst>
          </p:cNvPr>
          <p:cNvSpPr>
            <a:spLocks noGrp="1"/>
          </p:cNvSpPr>
          <p:nvPr>
            <p:ph type="title"/>
          </p:nvPr>
        </p:nvSpPr>
        <p:spPr/>
        <p:txBody>
          <a:bodyPr/>
          <a:lstStyle/>
          <a:p>
            <a:r>
              <a:rPr lang="en-US" dirty="0"/>
              <a:t>Stack vs Heap</a:t>
            </a:r>
          </a:p>
        </p:txBody>
      </p:sp>
      <p:sp>
        <p:nvSpPr>
          <p:cNvPr id="3" name="Content Placeholder 2">
            <a:extLst>
              <a:ext uri="{FF2B5EF4-FFF2-40B4-BE49-F238E27FC236}">
                <a16:creationId xmlns:a16="http://schemas.microsoft.com/office/drawing/2014/main" id="{0DBA28E4-0DE9-904E-A95D-40D14939E5EA}"/>
              </a:ext>
            </a:extLst>
          </p:cNvPr>
          <p:cNvSpPr>
            <a:spLocks noGrp="1"/>
          </p:cNvSpPr>
          <p:nvPr>
            <p:ph idx="1"/>
          </p:nvPr>
        </p:nvSpPr>
        <p:spPr/>
        <p:txBody>
          <a:bodyPr>
            <a:normAutofit/>
          </a:bodyPr>
          <a:lstStyle/>
          <a:p>
            <a:r>
              <a:rPr lang="en-US" dirty="0"/>
              <a:t>WTF are the stack and heap?!</a:t>
            </a:r>
          </a:p>
          <a:p>
            <a:r>
              <a:rPr lang="en-US" dirty="0"/>
              <a:t>Stack</a:t>
            </a:r>
          </a:p>
          <a:p>
            <a:pPr lvl="1"/>
            <a:r>
              <a:rPr lang="en-US" dirty="0"/>
              <a:t>Memory where values are pushed and popped in a LIFO manner</a:t>
            </a:r>
          </a:p>
          <a:p>
            <a:pPr lvl="1"/>
            <a:r>
              <a:rPr lang="en-US" dirty="0"/>
              <a:t>The stack grows only by </a:t>
            </a:r>
            <a:r>
              <a:rPr lang="en-US" i="1" dirty="0"/>
              <a:t>known</a:t>
            </a:r>
            <a:r>
              <a:rPr lang="en-US" dirty="0"/>
              <a:t> sizes. I.e., you have to know the size of a value (and it can’t change) before you push it onto the stack</a:t>
            </a:r>
          </a:p>
          <a:p>
            <a:pPr lvl="1"/>
            <a:r>
              <a:rPr lang="en-US" dirty="0"/>
              <a:t>Memory is always in contiguous blocks and thus the stack is fast</a:t>
            </a:r>
          </a:p>
          <a:p>
            <a:r>
              <a:rPr lang="en-US" dirty="0"/>
              <a:t>Heap</a:t>
            </a:r>
          </a:p>
          <a:p>
            <a:pPr lvl="1"/>
            <a:r>
              <a:rPr lang="en-US" dirty="0"/>
              <a:t>Dynamically allocated</a:t>
            </a:r>
          </a:p>
          <a:p>
            <a:pPr lvl="1"/>
            <a:r>
              <a:rPr lang="en-US" dirty="0"/>
              <a:t>You request how much memory you want</a:t>
            </a:r>
          </a:p>
          <a:p>
            <a:pPr lvl="1"/>
            <a:r>
              <a:rPr lang="en-US" dirty="0"/>
              <a:t>Get a pointer in return</a:t>
            </a:r>
          </a:p>
          <a:p>
            <a:pPr lvl="1"/>
            <a:endParaRPr lang="en-US" dirty="0"/>
          </a:p>
        </p:txBody>
      </p:sp>
    </p:spTree>
    <p:extLst>
      <p:ext uri="{BB962C8B-B14F-4D97-AF65-F5344CB8AC3E}">
        <p14:creationId xmlns:p14="http://schemas.microsoft.com/office/powerpoint/2010/main" val="818283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DBDAC-3EB7-6C44-B322-89052E2BDEEA}"/>
              </a:ext>
            </a:extLst>
          </p:cNvPr>
          <p:cNvSpPr>
            <a:spLocks noGrp="1"/>
          </p:cNvSpPr>
          <p:nvPr>
            <p:ph type="title"/>
          </p:nvPr>
        </p:nvSpPr>
        <p:spPr/>
        <p:txBody>
          <a:bodyPr/>
          <a:lstStyle/>
          <a:p>
            <a:r>
              <a:rPr lang="en-US" dirty="0"/>
              <a:t>Variable/Data Interaction: </a:t>
            </a:r>
            <a:r>
              <a:rPr lang="en-US" b="1" i="1" dirty="0"/>
              <a:t>Move</a:t>
            </a:r>
          </a:p>
        </p:txBody>
      </p:sp>
      <p:sp>
        <p:nvSpPr>
          <p:cNvPr id="3" name="Content Placeholder 2">
            <a:extLst>
              <a:ext uri="{FF2B5EF4-FFF2-40B4-BE49-F238E27FC236}">
                <a16:creationId xmlns:a16="http://schemas.microsoft.com/office/drawing/2014/main" id="{586C69D3-F050-2D44-901A-917DEEC5C1A3}"/>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360CA30B-0B18-3F49-AF4D-182BA01A87AB}"/>
              </a:ext>
            </a:extLst>
          </p:cNvPr>
          <p:cNvPicPr>
            <a:picLocks noChangeAspect="1"/>
          </p:cNvPicPr>
          <p:nvPr/>
        </p:nvPicPr>
        <p:blipFill>
          <a:blip r:embed="rId2"/>
          <a:stretch>
            <a:fillRect/>
          </a:stretch>
        </p:blipFill>
        <p:spPr>
          <a:xfrm>
            <a:off x="2007020" y="1496291"/>
            <a:ext cx="8177960" cy="5361709"/>
          </a:xfrm>
          <a:prstGeom prst="rect">
            <a:avLst/>
          </a:prstGeom>
        </p:spPr>
      </p:pic>
      <p:sp>
        <p:nvSpPr>
          <p:cNvPr id="5" name="Rounded Rectangular Callout 4">
            <a:extLst>
              <a:ext uri="{FF2B5EF4-FFF2-40B4-BE49-F238E27FC236}">
                <a16:creationId xmlns:a16="http://schemas.microsoft.com/office/drawing/2014/main" id="{96E6273B-BB5A-E84D-8EFD-7AF5889B9329}"/>
              </a:ext>
            </a:extLst>
          </p:cNvPr>
          <p:cNvSpPr/>
          <p:nvPr/>
        </p:nvSpPr>
        <p:spPr>
          <a:xfrm>
            <a:off x="0" y="2524197"/>
            <a:ext cx="4465572" cy="1809606"/>
          </a:xfrm>
          <a:prstGeom prst="wedgeRoundRectCallout">
            <a:avLst>
              <a:gd name="adj1" fmla="val 33856"/>
              <a:gd name="adj2" fmla="val 7331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What’s happening here?</a:t>
            </a:r>
          </a:p>
        </p:txBody>
      </p:sp>
    </p:spTree>
    <p:extLst>
      <p:ext uri="{BB962C8B-B14F-4D97-AF65-F5344CB8AC3E}">
        <p14:creationId xmlns:p14="http://schemas.microsoft.com/office/powerpoint/2010/main" val="29984843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DBDAC-3EB7-6C44-B322-89052E2BDEEA}"/>
              </a:ext>
            </a:extLst>
          </p:cNvPr>
          <p:cNvSpPr>
            <a:spLocks noGrp="1"/>
          </p:cNvSpPr>
          <p:nvPr>
            <p:ph type="title"/>
          </p:nvPr>
        </p:nvSpPr>
        <p:spPr/>
        <p:txBody>
          <a:bodyPr/>
          <a:lstStyle/>
          <a:p>
            <a:r>
              <a:rPr lang="en-US" dirty="0"/>
              <a:t>Variable/Data Interaction: </a:t>
            </a:r>
            <a:r>
              <a:rPr lang="en-US" b="1" i="1" dirty="0"/>
              <a:t>Move</a:t>
            </a:r>
          </a:p>
        </p:txBody>
      </p:sp>
      <p:sp>
        <p:nvSpPr>
          <p:cNvPr id="3" name="Content Placeholder 2">
            <a:extLst>
              <a:ext uri="{FF2B5EF4-FFF2-40B4-BE49-F238E27FC236}">
                <a16:creationId xmlns:a16="http://schemas.microsoft.com/office/drawing/2014/main" id="{586C69D3-F050-2D44-901A-917DEEC5C1A3}"/>
              </a:ext>
            </a:extLst>
          </p:cNvPr>
          <p:cNvSpPr>
            <a:spLocks noGrp="1"/>
          </p:cNvSpPr>
          <p:nvPr>
            <p:ph idx="1"/>
          </p:nvPr>
        </p:nvSpPr>
        <p:spPr/>
        <p:txBody>
          <a:bodyPr/>
          <a:lstStyle/>
          <a:p>
            <a:endParaRPr lang="en-US" dirty="0"/>
          </a:p>
        </p:txBody>
      </p:sp>
      <p:pic>
        <p:nvPicPr>
          <p:cNvPr id="6" name="Picture 5">
            <a:extLst>
              <a:ext uri="{FF2B5EF4-FFF2-40B4-BE49-F238E27FC236}">
                <a16:creationId xmlns:a16="http://schemas.microsoft.com/office/drawing/2014/main" id="{AD7F4C5C-4308-D249-B62C-CC72FF508F43}"/>
              </a:ext>
            </a:extLst>
          </p:cNvPr>
          <p:cNvPicPr>
            <a:picLocks noChangeAspect="1"/>
          </p:cNvPicPr>
          <p:nvPr/>
        </p:nvPicPr>
        <p:blipFill>
          <a:blip r:embed="rId2"/>
          <a:stretch>
            <a:fillRect/>
          </a:stretch>
        </p:blipFill>
        <p:spPr>
          <a:xfrm>
            <a:off x="-55138" y="1825625"/>
            <a:ext cx="12247138" cy="3685309"/>
          </a:xfrm>
          <a:prstGeom prst="rect">
            <a:avLst/>
          </a:prstGeom>
        </p:spPr>
      </p:pic>
      <p:sp>
        <p:nvSpPr>
          <p:cNvPr id="7" name="Rounded Rectangular Callout 6">
            <a:extLst>
              <a:ext uri="{FF2B5EF4-FFF2-40B4-BE49-F238E27FC236}">
                <a16:creationId xmlns:a16="http://schemas.microsoft.com/office/drawing/2014/main" id="{4AC1CF1C-D933-8B44-A755-9E3E18D496D7}"/>
              </a:ext>
            </a:extLst>
          </p:cNvPr>
          <p:cNvSpPr/>
          <p:nvPr/>
        </p:nvSpPr>
        <p:spPr>
          <a:xfrm>
            <a:off x="-55138" y="442263"/>
            <a:ext cx="4465572" cy="1809606"/>
          </a:xfrm>
          <a:prstGeom prst="wedgeRoundRectCallout">
            <a:avLst>
              <a:gd name="adj1" fmla="val -19818"/>
              <a:gd name="adj2" fmla="val 7714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What’s happening here?</a:t>
            </a:r>
          </a:p>
        </p:txBody>
      </p:sp>
    </p:spTree>
    <p:extLst>
      <p:ext uri="{BB962C8B-B14F-4D97-AF65-F5344CB8AC3E}">
        <p14:creationId xmlns:p14="http://schemas.microsoft.com/office/powerpoint/2010/main" val="13351105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DBDAC-3EB7-6C44-B322-89052E2BDEEA}"/>
              </a:ext>
            </a:extLst>
          </p:cNvPr>
          <p:cNvSpPr>
            <a:spLocks noGrp="1"/>
          </p:cNvSpPr>
          <p:nvPr>
            <p:ph type="title"/>
          </p:nvPr>
        </p:nvSpPr>
        <p:spPr/>
        <p:txBody>
          <a:bodyPr/>
          <a:lstStyle/>
          <a:p>
            <a:r>
              <a:rPr lang="en-US" dirty="0"/>
              <a:t>Variable/Data Interaction: </a:t>
            </a:r>
            <a:r>
              <a:rPr lang="en-US" b="1" i="1" dirty="0"/>
              <a:t>Move</a:t>
            </a:r>
          </a:p>
        </p:txBody>
      </p:sp>
      <p:sp>
        <p:nvSpPr>
          <p:cNvPr id="3" name="Content Placeholder 2">
            <a:extLst>
              <a:ext uri="{FF2B5EF4-FFF2-40B4-BE49-F238E27FC236}">
                <a16:creationId xmlns:a16="http://schemas.microsoft.com/office/drawing/2014/main" id="{586C69D3-F050-2D44-901A-917DEEC5C1A3}"/>
              </a:ext>
            </a:extLst>
          </p:cNvPr>
          <p:cNvSpPr>
            <a:spLocks noGrp="1"/>
          </p:cNvSpPr>
          <p:nvPr>
            <p:ph idx="1"/>
          </p:nvPr>
        </p:nvSpPr>
        <p:spPr/>
        <p:txBody>
          <a:bodyPr/>
          <a:lstStyle/>
          <a:p>
            <a:endParaRPr lang="en-US" dirty="0"/>
          </a:p>
        </p:txBody>
      </p:sp>
      <p:pic>
        <p:nvPicPr>
          <p:cNvPr id="6" name="Picture 5">
            <a:extLst>
              <a:ext uri="{FF2B5EF4-FFF2-40B4-BE49-F238E27FC236}">
                <a16:creationId xmlns:a16="http://schemas.microsoft.com/office/drawing/2014/main" id="{AD7F4C5C-4308-D249-B62C-CC72FF508F43}"/>
              </a:ext>
            </a:extLst>
          </p:cNvPr>
          <p:cNvPicPr>
            <a:picLocks noChangeAspect="1"/>
          </p:cNvPicPr>
          <p:nvPr/>
        </p:nvPicPr>
        <p:blipFill>
          <a:blip r:embed="rId2"/>
          <a:stretch>
            <a:fillRect/>
          </a:stretch>
        </p:blipFill>
        <p:spPr>
          <a:xfrm>
            <a:off x="-55138" y="1825625"/>
            <a:ext cx="12247138" cy="3685309"/>
          </a:xfrm>
          <a:prstGeom prst="rect">
            <a:avLst/>
          </a:prstGeom>
        </p:spPr>
      </p:pic>
      <p:sp>
        <p:nvSpPr>
          <p:cNvPr id="7" name="Rounded Rectangular Callout 6">
            <a:extLst>
              <a:ext uri="{FF2B5EF4-FFF2-40B4-BE49-F238E27FC236}">
                <a16:creationId xmlns:a16="http://schemas.microsoft.com/office/drawing/2014/main" id="{4AC1CF1C-D933-8B44-A755-9E3E18D496D7}"/>
              </a:ext>
            </a:extLst>
          </p:cNvPr>
          <p:cNvSpPr/>
          <p:nvPr/>
        </p:nvSpPr>
        <p:spPr>
          <a:xfrm>
            <a:off x="596026" y="4939146"/>
            <a:ext cx="4465572" cy="1809606"/>
          </a:xfrm>
          <a:prstGeom prst="wedgeRoundRectCallout">
            <a:avLst>
              <a:gd name="adj1" fmla="val -36572"/>
              <a:gd name="adj2" fmla="val -6832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What’s happening here?</a:t>
            </a:r>
          </a:p>
        </p:txBody>
      </p:sp>
    </p:spTree>
    <p:extLst>
      <p:ext uri="{BB962C8B-B14F-4D97-AF65-F5344CB8AC3E}">
        <p14:creationId xmlns:p14="http://schemas.microsoft.com/office/powerpoint/2010/main" val="13308661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DBDAC-3EB7-6C44-B322-89052E2BDEEA}"/>
              </a:ext>
            </a:extLst>
          </p:cNvPr>
          <p:cNvSpPr>
            <a:spLocks noGrp="1"/>
          </p:cNvSpPr>
          <p:nvPr>
            <p:ph type="title"/>
          </p:nvPr>
        </p:nvSpPr>
        <p:spPr/>
        <p:txBody>
          <a:bodyPr/>
          <a:lstStyle/>
          <a:p>
            <a:r>
              <a:rPr lang="en-US" dirty="0"/>
              <a:t>Variable/Data Interaction: </a:t>
            </a:r>
            <a:r>
              <a:rPr lang="en-US" b="1" i="1" dirty="0"/>
              <a:t>Move</a:t>
            </a:r>
          </a:p>
        </p:txBody>
      </p:sp>
      <p:sp>
        <p:nvSpPr>
          <p:cNvPr id="3" name="Content Placeholder 2">
            <a:extLst>
              <a:ext uri="{FF2B5EF4-FFF2-40B4-BE49-F238E27FC236}">
                <a16:creationId xmlns:a16="http://schemas.microsoft.com/office/drawing/2014/main" id="{586C69D3-F050-2D44-901A-917DEEC5C1A3}"/>
              </a:ext>
            </a:extLst>
          </p:cNvPr>
          <p:cNvSpPr>
            <a:spLocks noGrp="1"/>
          </p:cNvSpPr>
          <p:nvPr>
            <p:ph idx="1"/>
          </p:nvPr>
        </p:nvSpPr>
        <p:spPr/>
        <p:txBody>
          <a:bodyPr/>
          <a:lstStyle/>
          <a:p>
            <a:r>
              <a:rPr lang="en-US" dirty="0"/>
              <a:t>Primitive and </a:t>
            </a:r>
            <a:r>
              <a:rPr lang="en-US" i="1" dirty="0"/>
              <a:t>fixed size</a:t>
            </a:r>
            <a:r>
              <a:rPr lang="en-US" dirty="0"/>
              <a:t> values are (typically) pushed onto the stack</a:t>
            </a:r>
          </a:p>
          <a:p>
            <a:pPr lvl="1"/>
            <a:r>
              <a:rPr lang="en-US" dirty="0"/>
              <a:t>Data is copied.</a:t>
            </a:r>
          </a:p>
          <a:p>
            <a:pPr lvl="1"/>
            <a:r>
              <a:rPr lang="en-US" dirty="0"/>
              <a:t>Like you have to assume a </a:t>
            </a:r>
            <a:r>
              <a:rPr lang="en-US" i="1" dirty="0" err="1"/>
              <a:t>memcpy</a:t>
            </a:r>
            <a:r>
              <a:rPr lang="en-US" i="1" dirty="0"/>
              <a:t>()</a:t>
            </a:r>
            <a:r>
              <a:rPr lang="en-US" dirty="0"/>
              <a:t> is happening</a:t>
            </a:r>
          </a:p>
          <a:p>
            <a:pPr lvl="2"/>
            <a:r>
              <a:rPr lang="en-US" i="1" dirty="0" err="1"/>
              <a:t>memcpy</a:t>
            </a:r>
            <a:r>
              <a:rPr lang="en-US" i="1" dirty="0"/>
              <a:t>() </a:t>
            </a:r>
            <a:r>
              <a:rPr lang="en-US" dirty="0"/>
              <a:t>might not actually happen; that’s compiler optimization stuff</a:t>
            </a:r>
          </a:p>
          <a:p>
            <a:endParaRPr lang="en-US" dirty="0"/>
          </a:p>
          <a:p>
            <a:r>
              <a:rPr lang="en-US" dirty="0"/>
              <a:t>Non-primitive (non-fixed sized) values have to be allocated via the heap</a:t>
            </a:r>
          </a:p>
          <a:p>
            <a:endParaRPr lang="en-US" dirty="0"/>
          </a:p>
          <a:p>
            <a:r>
              <a:rPr lang="en-US" dirty="0"/>
              <a:t>Let’s reason about this a bit…</a:t>
            </a:r>
          </a:p>
        </p:txBody>
      </p:sp>
    </p:spTree>
    <p:extLst>
      <p:ext uri="{BB962C8B-B14F-4D97-AF65-F5344CB8AC3E}">
        <p14:creationId xmlns:p14="http://schemas.microsoft.com/office/powerpoint/2010/main" val="3542797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DBDAC-3EB7-6C44-B322-89052E2BDEEA}"/>
              </a:ext>
            </a:extLst>
          </p:cNvPr>
          <p:cNvSpPr>
            <a:spLocks noGrp="1"/>
          </p:cNvSpPr>
          <p:nvPr>
            <p:ph type="title"/>
          </p:nvPr>
        </p:nvSpPr>
        <p:spPr/>
        <p:txBody>
          <a:bodyPr/>
          <a:lstStyle/>
          <a:p>
            <a:r>
              <a:rPr lang="en-US" dirty="0"/>
              <a:t>Variable/Data Interaction: </a:t>
            </a:r>
            <a:r>
              <a:rPr lang="en-US" b="1" i="1" dirty="0"/>
              <a:t>Move</a:t>
            </a:r>
          </a:p>
        </p:txBody>
      </p:sp>
      <p:pic>
        <p:nvPicPr>
          <p:cNvPr id="6" name="Content Placeholder 5" descr="A picture containing clock, drawing&#10;&#10;Description automatically generated">
            <a:extLst>
              <a:ext uri="{FF2B5EF4-FFF2-40B4-BE49-F238E27FC236}">
                <a16:creationId xmlns:a16="http://schemas.microsoft.com/office/drawing/2014/main" id="{38FAA4FA-7EFA-A446-B08F-0D5A4D3D419B}"/>
              </a:ext>
            </a:extLst>
          </p:cNvPr>
          <p:cNvPicPr>
            <a:picLocks noGrp="1" noChangeAspect="1"/>
          </p:cNvPicPr>
          <p:nvPr>
            <p:ph idx="1"/>
          </p:nvPr>
        </p:nvPicPr>
        <p:blipFill>
          <a:blip r:embed="rId2"/>
          <a:stretch>
            <a:fillRect/>
          </a:stretch>
        </p:blipFill>
        <p:spPr>
          <a:xfrm>
            <a:off x="1963842" y="1275050"/>
            <a:ext cx="8264316" cy="5425643"/>
          </a:xfrm>
        </p:spPr>
      </p:pic>
      <p:pic>
        <p:nvPicPr>
          <p:cNvPr id="4" name="Picture 3">
            <a:extLst>
              <a:ext uri="{FF2B5EF4-FFF2-40B4-BE49-F238E27FC236}">
                <a16:creationId xmlns:a16="http://schemas.microsoft.com/office/drawing/2014/main" id="{9CB56D17-DD92-7744-AA2A-6694EAF9BA5E}"/>
              </a:ext>
            </a:extLst>
          </p:cNvPr>
          <p:cNvPicPr>
            <a:picLocks noChangeAspect="1"/>
          </p:cNvPicPr>
          <p:nvPr/>
        </p:nvPicPr>
        <p:blipFill>
          <a:blip r:embed="rId3"/>
          <a:stretch>
            <a:fillRect/>
          </a:stretch>
        </p:blipFill>
        <p:spPr>
          <a:xfrm>
            <a:off x="1555163" y="5121708"/>
            <a:ext cx="5247335" cy="1578985"/>
          </a:xfrm>
          <a:prstGeom prst="rect">
            <a:avLst/>
          </a:prstGeom>
        </p:spPr>
      </p:pic>
    </p:spTree>
    <p:extLst>
      <p:ext uri="{BB962C8B-B14F-4D97-AF65-F5344CB8AC3E}">
        <p14:creationId xmlns:p14="http://schemas.microsoft.com/office/powerpoint/2010/main" val="9673200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DBDAC-3EB7-6C44-B322-89052E2BDEEA}"/>
              </a:ext>
            </a:extLst>
          </p:cNvPr>
          <p:cNvSpPr>
            <a:spLocks noGrp="1"/>
          </p:cNvSpPr>
          <p:nvPr>
            <p:ph type="title"/>
          </p:nvPr>
        </p:nvSpPr>
        <p:spPr/>
        <p:txBody>
          <a:bodyPr/>
          <a:lstStyle/>
          <a:p>
            <a:r>
              <a:rPr lang="en-US" dirty="0"/>
              <a:t>Variable/Data Interaction: </a:t>
            </a:r>
            <a:r>
              <a:rPr lang="en-US" b="1" i="1" dirty="0"/>
              <a:t>Move</a:t>
            </a:r>
          </a:p>
        </p:txBody>
      </p:sp>
      <p:pic>
        <p:nvPicPr>
          <p:cNvPr id="8" name="Content Placeholder 7" descr="A close up of text on a white background&#10;&#10;Description automatically generated">
            <a:extLst>
              <a:ext uri="{FF2B5EF4-FFF2-40B4-BE49-F238E27FC236}">
                <a16:creationId xmlns:a16="http://schemas.microsoft.com/office/drawing/2014/main" id="{7A7B25B9-E3A8-704E-81BD-CBD7922FC1A0}"/>
              </a:ext>
            </a:extLst>
          </p:cNvPr>
          <p:cNvPicPr>
            <a:picLocks noGrp="1" noChangeAspect="1"/>
          </p:cNvPicPr>
          <p:nvPr>
            <p:ph idx="1"/>
          </p:nvPr>
        </p:nvPicPr>
        <p:blipFill>
          <a:blip r:embed="rId2"/>
          <a:stretch>
            <a:fillRect/>
          </a:stretch>
        </p:blipFill>
        <p:spPr>
          <a:xfrm>
            <a:off x="1019994" y="1249315"/>
            <a:ext cx="5216024" cy="5470139"/>
          </a:xfrm>
        </p:spPr>
      </p:pic>
      <p:pic>
        <p:nvPicPr>
          <p:cNvPr id="4" name="Picture 3">
            <a:extLst>
              <a:ext uri="{FF2B5EF4-FFF2-40B4-BE49-F238E27FC236}">
                <a16:creationId xmlns:a16="http://schemas.microsoft.com/office/drawing/2014/main" id="{9CB56D17-DD92-7744-AA2A-6694EAF9BA5E}"/>
              </a:ext>
            </a:extLst>
          </p:cNvPr>
          <p:cNvPicPr>
            <a:picLocks noChangeAspect="1"/>
          </p:cNvPicPr>
          <p:nvPr/>
        </p:nvPicPr>
        <p:blipFill>
          <a:blip r:embed="rId3"/>
          <a:stretch>
            <a:fillRect/>
          </a:stretch>
        </p:blipFill>
        <p:spPr>
          <a:xfrm>
            <a:off x="4348623" y="1510579"/>
            <a:ext cx="5247335" cy="1578985"/>
          </a:xfrm>
          <a:prstGeom prst="rect">
            <a:avLst/>
          </a:prstGeom>
        </p:spPr>
      </p:pic>
    </p:spTree>
    <p:extLst>
      <p:ext uri="{BB962C8B-B14F-4D97-AF65-F5344CB8AC3E}">
        <p14:creationId xmlns:p14="http://schemas.microsoft.com/office/powerpoint/2010/main" val="13963184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DBDAC-3EB7-6C44-B322-89052E2BDEEA}"/>
              </a:ext>
            </a:extLst>
          </p:cNvPr>
          <p:cNvSpPr>
            <a:spLocks noGrp="1"/>
          </p:cNvSpPr>
          <p:nvPr>
            <p:ph type="title"/>
          </p:nvPr>
        </p:nvSpPr>
        <p:spPr/>
        <p:txBody>
          <a:bodyPr/>
          <a:lstStyle/>
          <a:p>
            <a:r>
              <a:rPr lang="en-US" dirty="0"/>
              <a:t>Variable/Data Interaction: </a:t>
            </a:r>
            <a:r>
              <a:rPr lang="en-US" b="1" i="1" dirty="0"/>
              <a:t>Move</a:t>
            </a:r>
          </a:p>
        </p:txBody>
      </p:sp>
      <p:pic>
        <p:nvPicPr>
          <p:cNvPr id="8" name="Content Placeholder 7" descr="A close up of text on a white background&#10;&#10;Description automatically generated">
            <a:extLst>
              <a:ext uri="{FF2B5EF4-FFF2-40B4-BE49-F238E27FC236}">
                <a16:creationId xmlns:a16="http://schemas.microsoft.com/office/drawing/2014/main" id="{7A7B25B9-E3A8-704E-81BD-CBD7922FC1A0}"/>
              </a:ext>
            </a:extLst>
          </p:cNvPr>
          <p:cNvPicPr>
            <a:picLocks noGrp="1" noChangeAspect="1"/>
          </p:cNvPicPr>
          <p:nvPr>
            <p:ph idx="1"/>
          </p:nvPr>
        </p:nvPicPr>
        <p:blipFill>
          <a:blip r:embed="rId2"/>
          <a:stretch>
            <a:fillRect/>
          </a:stretch>
        </p:blipFill>
        <p:spPr>
          <a:xfrm>
            <a:off x="1019994" y="1249315"/>
            <a:ext cx="5216024" cy="5470139"/>
          </a:xfrm>
        </p:spPr>
      </p:pic>
      <p:pic>
        <p:nvPicPr>
          <p:cNvPr id="4" name="Picture 3">
            <a:extLst>
              <a:ext uri="{FF2B5EF4-FFF2-40B4-BE49-F238E27FC236}">
                <a16:creationId xmlns:a16="http://schemas.microsoft.com/office/drawing/2014/main" id="{9CB56D17-DD92-7744-AA2A-6694EAF9BA5E}"/>
              </a:ext>
            </a:extLst>
          </p:cNvPr>
          <p:cNvPicPr>
            <a:picLocks noChangeAspect="1"/>
          </p:cNvPicPr>
          <p:nvPr/>
        </p:nvPicPr>
        <p:blipFill>
          <a:blip r:embed="rId3"/>
          <a:stretch>
            <a:fillRect/>
          </a:stretch>
        </p:blipFill>
        <p:spPr>
          <a:xfrm>
            <a:off x="4348623" y="1510579"/>
            <a:ext cx="5247335" cy="1578985"/>
          </a:xfrm>
          <a:prstGeom prst="rect">
            <a:avLst/>
          </a:prstGeom>
        </p:spPr>
      </p:pic>
      <p:sp>
        <p:nvSpPr>
          <p:cNvPr id="3" name="Rounded Rectangular Callout 2">
            <a:extLst>
              <a:ext uri="{FF2B5EF4-FFF2-40B4-BE49-F238E27FC236}">
                <a16:creationId xmlns:a16="http://schemas.microsoft.com/office/drawing/2014/main" id="{8AE516D3-BCAB-5D41-80DB-32B91D59C601}"/>
              </a:ext>
            </a:extLst>
          </p:cNvPr>
          <p:cNvSpPr/>
          <p:nvPr/>
        </p:nvSpPr>
        <p:spPr>
          <a:xfrm>
            <a:off x="7079673" y="3532908"/>
            <a:ext cx="4426527" cy="2549237"/>
          </a:xfrm>
          <a:prstGeom prst="wedgeRoundRectCallout">
            <a:avLst>
              <a:gd name="adj1" fmla="val -56787"/>
              <a:gd name="adj2" fmla="val -8631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Let’s say the pointer, length, and capacity are all copied in the stack, but the value of the pointer (i.e., where it points to in the heap) remains the same</a:t>
            </a:r>
          </a:p>
        </p:txBody>
      </p:sp>
    </p:spTree>
    <p:extLst>
      <p:ext uri="{BB962C8B-B14F-4D97-AF65-F5344CB8AC3E}">
        <p14:creationId xmlns:p14="http://schemas.microsoft.com/office/powerpoint/2010/main" val="34758702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DBDAC-3EB7-6C44-B322-89052E2BDEEA}"/>
              </a:ext>
            </a:extLst>
          </p:cNvPr>
          <p:cNvSpPr>
            <a:spLocks noGrp="1"/>
          </p:cNvSpPr>
          <p:nvPr>
            <p:ph type="title"/>
          </p:nvPr>
        </p:nvSpPr>
        <p:spPr/>
        <p:txBody>
          <a:bodyPr/>
          <a:lstStyle/>
          <a:p>
            <a:r>
              <a:rPr lang="en-US" dirty="0"/>
              <a:t>Variable/Data Interaction: </a:t>
            </a:r>
            <a:r>
              <a:rPr lang="en-US" b="1" i="1" dirty="0"/>
              <a:t>Move</a:t>
            </a:r>
          </a:p>
        </p:txBody>
      </p:sp>
      <p:pic>
        <p:nvPicPr>
          <p:cNvPr id="4" name="Picture 3">
            <a:extLst>
              <a:ext uri="{FF2B5EF4-FFF2-40B4-BE49-F238E27FC236}">
                <a16:creationId xmlns:a16="http://schemas.microsoft.com/office/drawing/2014/main" id="{9CB56D17-DD92-7744-AA2A-6694EAF9BA5E}"/>
              </a:ext>
            </a:extLst>
          </p:cNvPr>
          <p:cNvPicPr>
            <a:picLocks noChangeAspect="1"/>
          </p:cNvPicPr>
          <p:nvPr/>
        </p:nvPicPr>
        <p:blipFill>
          <a:blip r:embed="rId2"/>
          <a:stretch>
            <a:fillRect/>
          </a:stretch>
        </p:blipFill>
        <p:spPr>
          <a:xfrm>
            <a:off x="5487241" y="1496724"/>
            <a:ext cx="5247335" cy="1578985"/>
          </a:xfrm>
          <a:prstGeom prst="rect">
            <a:avLst/>
          </a:prstGeom>
        </p:spPr>
      </p:pic>
      <p:pic>
        <p:nvPicPr>
          <p:cNvPr id="9" name="Content Placeholder 8" descr="A picture containing clock&#10;&#10;Description automatically generated">
            <a:extLst>
              <a:ext uri="{FF2B5EF4-FFF2-40B4-BE49-F238E27FC236}">
                <a16:creationId xmlns:a16="http://schemas.microsoft.com/office/drawing/2014/main" id="{DBD4E9D9-29EA-754E-9CD2-7AF98DCB34FB}"/>
              </a:ext>
            </a:extLst>
          </p:cNvPr>
          <p:cNvPicPr>
            <a:picLocks noGrp="1" noChangeAspect="1"/>
          </p:cNvPicPr>
          <p:nvPr>
            <p:ph idx="1"/>
          </p:nvPr>
        </p:nvPicPr>
        <p:blipFill>
          <a:blip r:embed="rId3"/>
          <a:stretch>
            <a:fillRect/>
          </a:stretch>
        </p:blipFill>
        <p:spPr>
          <a:xfrm>
            <a:off x="587072" y="1253331"/>
            <a:ext cx="4166822" cy="5424560"/>
          </a:xfrm>
        </p:spPr>
      </p:pic>
    </p:spTree>
    <p:extLst>
      <p:ext uri="{BB962C8B-B14F-4D97-AF65-F5344CB8AC3E}">
        <p14:creationId xmlns:p14="http://schemas.microsoft.com/office/powerpoint/2010/main" val="5546348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DBDAC-3EB7-6C44-B322-89052E2BDEEA}"/>
              </a:ext>
            </a:extLst>
          </p:cNvPr>
          <p:cNvSpPr>
            <a:spLocks noGrp="1"/>
          </p:cNvSpPr>
          <p:nvPr>
            <p:ph type="title"/>
          </p:nvPr>
        </p:nvSpPr>
        <p:spPr/>
        <p:txBody>
          <a:bodyPr/>
          <a:lstStyle/>
          <a:p>
            <a:r>
              <a:rPr lang="en-US" dirty="0"/>
              <a:t>Variable/Data Interaction: </a:t>
            </a:r>
            <a:r>
              <a:rPr lang="en-US" b="1" i="1" dirty="0"/>
              <a:t>Move</a:t>
            </a:r>
          </a:p>
        </p:txBody>
      </p:sp>
      <p:pic>
        <p:nvPicPr>
          <p:cNvPr id="4" name="Picture 3">
            <a:extLst>
              <a:ext uri="{FF2B5EF4-FFF2-40B4-BE49-F238E27FC236}">
                <a16:creationId xmlns:a16="http://schemas.microsoft.com/office/drawing/2014/main" id="{9CB56D17-DD92-7744-AA2A-6694EAF9BA5E}"/>
              </a:ext>
            </a:extLst>
          </p:cNvPr>
          <p:cNvPicPr>
            <a:picLocks noChangeAspect="1"/>
          </p:cNvPicPr>
          <p:nvPr/>
        </p:nvPicPr>
        <p:blipFill>
          <a:blip r:embed="rId2"/>
          <a:stretch>
            <a:fillRect/>
          </a:stretch>
        </p:blipFill>
        <p:spPr>
          <a:xfrm>
            <a:off x="5487241" y="1496724"/>
            <a:ext cx="5247335" cy="1578985"/>
          </a:xfrm>
          <a:prstGeom prst="rect">
            <a:avLst/>
          </a:prstGeom>
        </p:spPr>
      </p:pic>
      <p:sp>
        <p:nvSpPr>
          <p:cNvPr id="3" name="Rounded Rectangular Callout 2">
            <a:extLst>
              <a:ext uri="{FF2B5EF4-FFF2-40B4-BE49-F238E27FC236}">
                <a16:creationId xmlns:a16="http://schemas.microsoft.com/office/drawing/2014/main" id="{8AE516D3-BCAB-5D41-80DB-32B91D59C601}"/>
              </a:ext>
            </a:extLst>
          </p:cNvPr>
          <p:cNvSpPr/>
          <p:nvPr/>
        </p:nvSpPr>
        <p:spPr>
          <a:xfrm>
            <a:off x="6096000" y="3785503"/>
            <a:ext cx="4426527" cy="2549237"/>
          </a:xfrm>
          <a:prstGeom prst="wedgeRoundRectCallout">
            <a:avLst>
              <a:gd name="adj1" fmla="val -58039"/>
              <a:gd name="adj2" fmla="val -3141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There is *NOT* an additional copy of the data made on the heap itself.</a:t>
            </a:r>
          </a:p>
        </p:txBody>
      </p:sp>
      <p:pic>
        <p:nvPicPr>
          <p:cNvPr id="9" name="Content Placeholder 8" descr="A picture containing clock&#10;&#10;Description automatically generated">
            <a:extLst>
              <a:ext uri="{FF2B5EF4-FFF2-40B4-BE49-F238E27FC236}">
                <a16:creationId xmlns:a16="http://schemas.microsoft.com/office/drawing/2014/main" id="{DBD4E9D9-29EA-754E-9CD2-7AF98DCB34FB}"/>
              </a:ext>
            </a:extLst>
          </p:cNvPr>
          <p:cNvPicPr>
            <a:picLocks noGrp="1" noChangeAspect="1"/>
          </p:cNvPicPr>
          <p:nvPr>
            <p:ph idx="1"/>
          </p:nvPr>
        </p:nvPicPr>
        <p:blipFill>
          <a:blip r:embed="rId3"/>
          <a:stretch>
            <a:fillRect/>
          </a:stretch>
        </p:blipFill>
        <p:spPr>
          <a:xfrm>
            <a:off x="587072" y="1253331"/>
            <a:ext cx="4166822" cy="5424560"/>
          </a:xfrm>
        </p:spPr>
      </p:pic>
      <p:sp>
        <p:nvSpPr>
          <p:cNvPr id="10" name="&quot;No&quot; Symbol 9">
            <a:extLst>
              <a:ext uri="{FF2B5EF4-FFF2-40B4-BE49-F238E27FC236}">
                <a16:creationId xmlns:a16="http://schemas.microsoft.com/office/drawing/2014/main" id="{9AE23957-FB68-0246-8FDC-946BADF8060D}"/>
              </a:ext>
            </a:extLst>
          </p:cNvPr>
          <p:cNvSpPr/>
          <p:nvPr/>
        </p:nvSpPr>
        <p:spPr>
          <a:xfrm>
            <a:off x="0" y="1058714"/>
            <a:ext cx="5742709" cy="5447156"/>
          </a:xfrm>
          <a:prstGeom prst="noSmoking">
            <a:avLst>
              <a:gd name="adj" fmla="val 3297"/>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53827527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A1CA7A-A59A-2D4A-927A-D41E1DE1A50B}"/>
              </a:ext>
            </a:extLst>
          </p:cNvPr>
          <p:cNvSpPr>
            <a:spLocks noGrp="1"/>
          </p:cNvSpPr>
          <p:nvPr>
            <p:ph type="title"/>
          </p:nvPr>
        </p:nvSpPr>
        <p:spPr/>
        <p:txBody>
          <a:bodyPr/>
          <a:lstStyle/>
          <a:p>
            <a:r>
              <a:rPr lang="en-US" dirty="0"/>
              <a:t>Ok… So what?</a:t>
            </a:r>
          </a:p>
        </p:txBody>
      </p:sp>
      <p:sp>
        <p:nvSpPr>
          <p:cNvPr id="3" name="Content Placeholder 2">
            <a:extLst>
              <a:ext uri="{FF2B5EF4-FFF2-40B4-BE49-F238E27FC236}">
                <a16:creationId xmlns:a16="http://schemas.microsoft.com/office/drawing/2014/main" id="{BD094F71-E469-8045-A15B-A01FCB76E126}"/>
              </a:ext>
            </a:extLst>
          </p:cNvPr>
          <p:cNvSpPr>
            <a:spLocks noGrp="1"/>
          </p:cNvSpPr>
          <p:nvPr>
            <p:ph idx="1"/>
          </p:nvPr>
        </p:nvSpPr>
        <p:spPr/>
        <p:txBody>
          <a:bodyPr/>
          <a:lstStyle/>
          <a:p>
            <a:endParaRPr lang="en-US" dirty="0"/>
          </a:p>
          <a:p>
            <a:endParaRPr lang="en-US" dirty="0"/>
          </a:p>
          <a:p>
            <a:pPr marL="0" indent="0">
              <a:buNone/>
            </a:pPr>
            <a:r>
              <a:rPr lang="en-US" dirty="0"/>
              <a:t>The problem is that when both s1 and s2 go out of scope, they will try to </a:t>
            </a:r>
            <a:r>
              <a:rPr lang="en-US" i="1" dirty="0"/>
              <a:t>free</a:t>
            </a:r>
            <a:r>
              <a:rPr lang="en-US" dirty="0"/>
              <a:t> the same data!</a:t>
            </a:r>
          </a:p>
          <a:p>
            <a:pPr lvl="1"/>
            <a:r>
              <a:rPr lang="en-US" dirty="0"/>
              <a:t>This is very bad! Double frees are a massive security vulnerability</a:t>
            </a:r>
          </a:p>
          <a:p>
            <a:r>
              <a:rPr lang="en-US" dirty="0"/>
              <a:t>Remember rule 2: there can only be one owner at a time! </a:t>
            </a:r>
          </a:p>
          <a:p>
            <a:r>
              <a:rPr lang="en-US" dirty="0"/>
              <a:t>To deal with this, instead of copying data, marks the original variable as </a:t>
            </a:r>
            <a:r>
              <a:rPr lang="en-US" b="1" i="1" dirty="0"/>
              <a:t>invalid</a:t>
            </a:r>
            <a:r>
              <a:rPr lang="en-US" i="1" dirty="0"/>
              <a:t> </a:t>
            </a:r>
            <a:r>
              <a:rPr lang="en-US" dirty="0"/>
              <a:t>and </a:t>
            </a:r>
            <a:r>
              <a:rPr lang="en-US" i="1" dirty="0"/>
              <a:t>moves</a:t>
            </a:r>
            <a:r>
              <a:rPr lang="en-US" dirty="0"/>
              <a:t> its contents in the new variable.</a:t>
            </a:r>
          </a:p>
          <a:p>
            <a:r>
              <a:rPr lang="en-US" dirty="0"/>
              <a:t>The new variable </a:t>
            </a:r>
            <a:r>
              <a:rPr lang="en-US" i="1" dirty="0"/>
              <a:t>owns</a:t>
            </a:r>
            <a:r>
              <a:rPr lang="en-US" dirty="0"/>
              <a:t> the value now</a:t>
            </a:r>
          </a:p>
        </p:txBody>
      </p:sp>
      <p:pic>
        <p:nvPicPr>
          <p:cNvPr id="4" name="Picture 3">
            <a:extLst>
              <a:ext uri="{FF2B5EF4-FFF2-40B4-BE49-F238E27FC236}">
                <a16:creationId xmlns:a16="http://schemas.microsoft.com/office/drawing/2014/main" id="{86733934-253C-2F4E-A483-0704B0F5B654}"/>
              </a:ext>
            </a:extLst>
          </p:cNvPr>
          <p:cNvPicPr>
            <a:picLocks noChangeAspect="1"/>
          </p:cNvPicPr>
          <p:nvPr/>
        </p:nvPicPr>
        <p:blipFill>
          <a:blip r:embed="rId2"/>
          <a:stretch>
            <a:fillRect/>
          </a:stretch>
        </p:blipFill>
        <p:spPr>
          <a:xfrm>
            <a:off x="4343168" y="365125"/>
            <a:ext cx="7440662" cy="2238983"/>
          </a:xfrm>
          <a:prstGeom prst="rect">
            <a:avLst/>
          </a:prstGeom>
        </p:spPr>
      </p:pic>
    </p:spTree>
    <p:extLst>
      <p:ext uri="{BB962C8B-B14F-4D97-AF65-F5344CB8AC3E}">
        <p14:creationId xmlns:p14="http://schemas.microsoft.com/office/powerpoint/2010/main" val="3435544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583690-7746-0441-8977-BFFDC34A5221}"/>
              </a:ext>
            </a:extLst>
          </p:cNvPr>
          <p:cNvSpPr>
            <a:spLocks noGrp="1"/>
          </p:cNvSpPr>
          <p:nvPr>
            <p:ph type="title"/>
          </p:nvPr>
        </p:nvSpPr>
        <p:spPr/>
        <p:txBody>
          <a:bodyPr/>
          <a:lstStyle/>
          <a:p>
            <a:r>
              <a:rPr lang="en-US" dirty="0"/>
              <a:t>Stack vs Heap</a:t>
            </a:r>
          </a:p>
        </p:txBody>
      </p:sp>
      <p:sp>
        <p:nvSpPr>
          <p:cNvPr id="3" name="Content Placeholder 2">
            <a:extLst>
              <a:ext uri="{FF2B5EF4-FFF2-40B4-BE49-F238E27FC236}">
                <a16:creationId xmlns:a16="http://schemas.microsoft.com/office/drawing/2014/main" id="{0DBA28E4-0DE9-904E-A95D-40D14939E5EA}"/>
              </a:ext>
            </a:extLst>
          </p:cNvPr>
          <p:cNvSpPr>
            <a:spLocks noGrp="1"/>
          </p:cNvSpPr>
          <p:nvPr>
            <p:ph idx="1"/>
          </p:nvPr>
        </p:nvSpPr>
        <p:spPr/>
        <p:txBody>
          <a:bodyPr>
            <a:normAutofit/>
          </a:bodyPr>
          <a:lstStyle/>
          <a:p>
            <a:r>
              <a:rPr lang="en-US" dirty="0"/>
              <a:t>WTF are the stack and heap?!</a:t>
            </a:r>
          </a:p>
          <a:p>
            <a:r>
              <a:rPr lang="en-US" dirty="0"/>
              <a:t>Stack</a:t>
            </a:r>
          </a:p>
          <a:p>
            <a:pPr lvl="1"/>
            <a:r>
              <a:rPr lang="en-US" dirty="0"/>
              <a:t>Memory where values are pushed and popped in a LIFO manner</a:t>
            </a:r>
          </a:p>
          <a:p>
            <a:pPr lvl="1"/>
            <a:r>
              <a:rPr lang="en-US" dirty="0"/>
              <a:t>The stack grows only by </a:t>
            </a:r>
            <a:r>
              <a:rPr lang="en-US" i="1" dirty="0"/>
              <a:t>known</a:t>
            </a:r>
            <a:r>
              <a:rPr lang="en-US" dirty="0"/>
              <a:t> sizes. I.e., you have to know the size of a value (and it can’t change) before you push it onto the stack</a:t>
            </a:r>
          </a:p>
          <a:p>
            <a:pPr lvl="1"/>
            <a:r>
              <a:rPr lang="en-US" dirty="0"/>
              <a:t>Memory is always in contiguous blocks and thus the stack is fast</a:t>
            </a:r>
          </a:p>
          <a:p>
            <a:r>
              <a:rPr lang="en-US" dirty="0"/>
              <a:t>Heap</a:t>
            </a:r>
          </a:p>
          <a:p>
            <a:pPr lvl="1"/>
            <a:r>
              <a:rPr lang="en-US" dirty="0"/>
              <a:t>Dynamically allocated</a:t>
            </a:r>
          </a:p>
          <a:p>
            <a:pPr lvl="1"/>
            <a:r>
              <a:rPr lang="en-US" dirty="0"/>
              <a:t>You request how much memory you want</a:t>
            </a:r>
          </a:p>
          <a:p>
            <a:pPr lvl="1"/>
            <a:r>
              <a:rPr lang="en-US" dirty="0"/>
              <a:t>Get a pointer in return</a:t>
            </a:r>
          </a:p>
          <a:p>
            <a:pPr lvl="1"/>
            <a:endParaRPr lang="en-US" dirty="0"/>
          </a:p>
        </p:txBody>
      </p:sp>
      <p:sp>
        <p:nvSpPr>
          <p:cNvPr id="4" name="Explosion 2 5">
            <a:extLst>
              <a:ext uri="{FF2B5EF4-FFF2-40B4-BE49-F238E27FC236}">
                <a16:creationId xmlns:a16="http://schemas.microsoft.com/office/drawing/2014/main" id="{56E481A1-4B25-411D-AB54-86943087A609}"/>
              </a:ext>
            </a:extLst>
          </p:cNvPr>
          <p:cNvSpPr/>
          <p:nvPr/>
        </p:nvSpPr>
        <p:spPr>
          <a:xfrm>
            <a:off x="2550018" y="668158"/>
            <a:ext cx="7216552" cy="5022523"/>
          </a:xfrm>
          <a:prstGeom prst="irregularSeal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Doing stuff on the heap is (relatively) expensive!</a:t>
            </a:r>
          </a:p>
          <a:p>
            <a:pPr algn="ctr"/>
            <a:r>
              <a:rPr lang="en-US" sz="2400" b="1" dirty="0"/>
              <a:t>Why?!?</a:t>
            </a:r>
          </a:p>
        </p:txBody>
      </p:sp>
    </p:spTree>
    <p:extLst>
      <p:ext uri="{BB962C8B-B14F-4D97-AF65-F5344CB8AC3E}">
        <p14:creationId xmlns:p14="http://schemas.microsoft.com/office/powerpoint/2010/main" val="17593867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A1CA7A-A59A-2D4A-927A-D41E1DE1A50B}"/>
              </a:ext>
            </a:extLst>
          </p:cNvPr>
          <p:cNvSpPr>
            <a:spLocks noGrp="1"/>
          </p:cNvSpPr>
          <p:nvPr>
            <p:ph type="title"/>
          </p:nvPr>
        </p:nvSpPr>
        <p:spPr/>
        <p:txBody>
          <a:bodyPr/>
          <a:lstStyle/>
          <a:p>
            <a:r>
              <a:rPr lang="en-US" dirty="0"/>
              <a:t>Ok… So what?</a:t>
            </a:r>
          </a:p>
        </p:txBody>
      </p:sp>
      <p:sp>
        <p:nvSpPr>
          <p:cNvPr id="3" name="Content Placeholder 2">
            <a:extLst>
              <a:ext uri="{FF2B5EF4-FFF2-40B4-BE49-F238E27FC236}">
                <a16:creationId xmlns:a16="http://schemas.microsoft.com/office/drawing/2014/main" id="{BD094F71-E469-8045-A15B-A01FCB76E126}"/>
              </a:ext>
            </a:extLst>
          </p:cNvPr>
          <p:cNvSpPr>
            <a:spLocks noGrp="1"/>
          </p:cNvSpPr>
          <p:nvPr>
            <p:ph idx="1"/>
          </p:nvPr>
        </p:nvSpPr>
        <p:spPr/>
        <p:txBody>
          <a:bodyPr/>
          <a:lstStyle/>
          <a:p>
            <a:r>
              <a:rPr lang="en-US" dirty="0"/>
              <a:t>The problem is that when both s1 and s2 go out of scope, they will try to </a:t>
            </a:r>
            <a:r>
              <a:rPr lang="en-US" i="1" dirty="0"/>
              <a:t>free</a:t>
            </a:r>
            <a:r>
              <a:rPr lang="en-US" dirty="0"/>
              <a:t> the same data!</a:t>
            </a:r>
          </a:p>
          <a:p>
            <a:pPr lvl="1"/>
            <a:r>
              <a:rPr lang="en-US" dirty="0"/>
              <a:t>This is very bad! Double frees are a massive security vulnerability</a:t>
            </a:r>
          </a:p>
          <a:p>
            <a:r>
              <a:rPr lang="en-US" dirty="0"/>
              <a:t>Remember rule 2: there can only be one owner at a time! </a:t>
            </a:r>
          </a:p>
          <a:p>
            <a:r>
              <a:rPr lang="en-US" dirty="0"/>
              <a:t>To deal with this, instead of copying data, marks the original variable as </a:t>
            </a:r>
            <a:r>
              <a:rPr lang="en-US" b="1" i="1" dirty="0"/>
              <a:t>invalid</a:t>
            </a:r>
            <a:endParaRPr lang="en-US" dirty="0"/>
          </a:p>
        </p:txBody>
      </p:sp>
      <p:pic>
        <p:nvPicPr>
          <p:cNvPr id="5" name="Picture 4">
            <a:extLst>
              <a:ext uri="{FF2B5EF4-FFF2-40B4-BE49-F238E27FC236}">
                <a16:creationId xmlns:a16="http://schemas.microsoft.com/office/drawing/2014/main" id="{B5DD5D56-F2AB-C34E-A904-7455159CDCEB}"/>
              </a:ext>
            </a:extLst>
          </p:cNvPr>
          <p:cNvPicPr>
            <a:picLocks noChangeAspect="1"/>
          </p:cNvPicPr>
          <p:nvPr/>
        </p:nvPicPr>
        <p:blipFill>
          <a:blip r:embed="rId2"/>
          <a:stretch>
            <a:fillRect/>
          </a:stretch>
        </p:blipFill>
        <p:spPr>
          <a:xfrm>
            <a:off x="0" y="0"/>
            <a:ext cx="12235814" cy="4351338"/>
          </a:xfrm>
          <a:prstGeom prst="rect">
            <a:avLst/>
          </a:prstGeom>
        </p:spPr>
      </p:pic>
      <p:pic>
        <p:nvPicPr>
          <p:cNvPr id="7" name="Picture 6" descr="A screenshot of a cell phone&#10;&#10;Description automatically generated">
            <a:extLst>
              <a:ext uri="{FF2B5EF4-FFF2-40B4-BE49-F238E27FC236}">
                <a16:creationId xmlns:a16="http://schemas.microsoft.com/office/drawing/2014/main" id="{B2E75697-EFFB-1947-A3D5-09CB32992FF9}"/>
              </a:ext>
            </a:extLst>
          </p:cNvPr>
          <p:cNvPicPr>
            <a:picLocks noChangeAspect="1"/>
          </p:cNvPicPr>
          <p:nvPr/>
        </p:nvPicPr>
        <p:blipFill>
          <a:blip r:embed="rId3"/>
          <a:stretch>
            <a:fillRect/>
          </a:stretch>
        </p:blipFill>
        <p:spPr>
          <a:xfrm>
            <a:off x="-21198" y="3662796"/>
            <a:ext cx="12257012" cy="3195204"/>
          </a:xfrm>
          <a:prstGeom prst="rect">
            <a:avLst/>
          </a:prstGeom>
        </p:spPr>
      </p:pic>
    </p:spTree>
    <p:extLst>
      <p:ext uri="{BB962C8B-B14F-4D97-AF65-F5344CB8AC3E}">
        <p14:creationId xmlns:p14="http://schemas.microsoft.com/office/powerpoint/2010/main" val="26174012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E25B06-E56A-0D4F-AB61-52575B67E21C}"/>
              </a:ext>
            </a:extLst>
          </p:cNvPr>
          <p:cNvSpPr>
            <a:spLocks noGrp="1"/>
          </p:cNvSpPr>
          <p:nvPr>
            <p:ph type="title"/>
          </p:nvPr>
        </p:nvSpPr>
        <p:spPr/>
        <p:txBody>
          <a:bodyPr/>
          <a:lstStyle/>
          <a:p>
            <a:endParaRPr lang="en-US"/>
          </a:p>
        </p:txBody>
      </p:sp>
      <p:pic>
        <p:nvPicPr>
          <p:cNvPr id="5" name="Content Placeholder 4" descr="A close up of text on a white background&#10;&#10;Description automatically generated">
            <a:extLst>
              <a:ext uri="{FF2B5EF4-FFF2-40B4-BE49-F238E27FC236}">
                <a16:creationId xmlns:a16="http://schemas.microsoft.com/office/drawing/2014/main" id="{D6FCBF10-C50C-864E-8326-DE743B4C318E}"/>
              </a:ext>
            </a:extLst>
          </p:cNvPr>
          <p:cNvPicPr>
            <a:picLocks noGrp="1" noChangeAspect="1"/>
          </p:cNvPicPr>
          <p:nvPr>
            <p:ph idx="1"/>
          </p:nvPr>
        </p:nvPicPr>
        <p:blipFill>
          <a:blip r:embed="rId2"/>
          <a:stretch>
            <a:fillRect/>
          </a:stretch>
        </p:blipFill>
        <p:spPr>
          <a:xfrm>
            <a:off x="2854036" y="148760"/>
            <a:ext cx="6380891" cy="6709239"/>
          </a:xfrm>
        </p:spPr>
      </p:pic>
    </p:spTree>
    <p:extLst>
      <p:ext uri="{BB962C8B-B14F-4D97-AF65-F5344CB8AC3E}">
        <p14:creationId xmlns:p14="http://schemas.microsoft.com/office/powerpoint/2010/main" val="39230871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E25B06-E56A-0D4F-AB61-52575B67E21C}"/>
              </a:ext>
            </a:extLst>
          </p:cNvPr>
          <p:cNvSpPr>
            <a:spLocks noGrp="1"/>
          </p:cNvSpPr>
          <p:nvPr>
            <p:ph type="title"/>
          </p:nvPr>
        </p:nvSpPr>
        <p:spPr/>
        <p:txBody>
          <a:bodyPr/>
          <a:lstStyle/>
          <a:p>
            <a:endParaRPr lang="en-US"/>
          </a:p>
        </p:txBody>
      </p:sp>
      <p:pic>
        <p:nvPicPr>
          <p:cNvPr id="5" name="Content Placeholder 4" descr="A close up of text on a white background&#10;&#10;Description automatically generated">
            <a:extLst>
              <a:ext uri="{FF2B5EF4-FFF2-40B4-BE49-F238E27FC236}">
                <a16:creationId xmlns:a16="http://schemas.microsoft.com/office/drawing/2014/main" id="{D6FCBF10-C50C-864E-8326-DE743B4C318E}"/>
              </a:ext>
            </a:extLst>
          </p:cNvPr>
          <p:cNvPicPr>
            <a:picLocks noGrp="1" noChangeAspect="1"/>
          </p:cNvPicPr>
          <p:nvPr>
            <p:ph idx="1"/>
          </p:nvPr>
        </p:nvPicPr>
        <p:blipFill>
          <a:blip r:embed="rId2"/>
          <a:stretch>
            <a:fillRect/>
          </a:stretch>
        </p:blipFill>
        <p:spPr>
          <a:xfrm>
            <a:off x="2854036" y="148760"/>
            <a:ext cx="6380891" cy="6709239"/>
          </a:xfrm>
        </p:spPr>
      </p:pic>
      <p:sp>
        <p:nvSpPr>
          <p:cNvPr id="4" name="Rounded Rectangular Callout 3">
            <a:extLst>
              <a:ext uri="{FF2B5EF4-FFF2-40B4-BE49-F238E27FC236}">
                <a16:creationId xmlns:a16="http://schemas.microsoft.com/office/drawing/2014/main" id="{2D9D8426-11F0-2741-80D8-11F3DFD6FF17}"/>
              </a:ext>
            </a:extLst>
          </p:cNvPr>
          <p:cNvSpPr/>
          <p:nvPr/>
        </p:nvSpPr>
        <p:spPr>
          <a:xfrm>
            <a:off x="6824236" y="148759"/>
            <a:ext cx="4855146" cy="2178805"/>
          </a:xfrm>
          <a:prstGeom prst="wedgeRoundRectCallout">
            <a:avLst>
              <a:gd name="adj1" fmla="val -75168"/>
              <a:gd name="adj2" fmla="val -2582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s1 becomes</a:t>
            </a:r>
            <a:r>
              <a:rPr lang="en-US" sz="2400" i="1" dirty="0"/>
              <a:t> invalidated</a:t>
            </a:r>
            <a:r>
              <a:rPr lang="en-US" sz="2400" dirty="0"/>
              <a:t>.</a:t>
            </a:r>
          </a:p>
          <a:p>
            <a:pPr algn="ctr"/>
            <a:endParaRPr lang="en-US" sz="2400" dirty="0"/>
          </a:p>
          <a:p>
            <a:pPr algn="ctr"/>
            <a:r>
              <a:rPr lang="en-US" sz="2400" dirty="0"/>
              <a:t>It is no longer the </a:t>
            </a:r>
            <a:r>
              <a:rPr lang="en-US" sz="2400" b="1" i="1" dirty="0"/>
              <a:t>owner</a:t>
            </a:r>
            <a:r>
              <a:rPr lang="en-US" sz="2400" dirty="0"/>
              <a:t> of the data, and thus it can’t do anything with the data</a:t>
            </a:r>
          </a:p>
        </p:txBody>
      </p:sp>
    </p:spTree>
    <p:extLst>
      <p:ext uri="{BB962C8B-B14F-4D97-AF65-F5344CB8AC3E}">
        <p14:creationId xmlns:p14="http://schemas.microsoft.com/office/powerpoint/2010/main" val="366018465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0792B-6735-0F4E-A0DD-561DDCDD551B}"/>
              </a:ext>
            </a:extLst>
          </p:cNvPr>
          <p:cNvSpPr>
            <a:spLocks noGrp="1"/>
          </p:cNvSpPr>
          <p:nvPr>
            <p:ph type="title"/>
          </p:nvPr>
        </p:nvSpPr>
        <p:spPr/>
        <p:txBody>
          <a:bodyPr/>
          <a:lstStyle/>
          <a:p>
            <a:r>
              <a:rPr lang="en-US" dirty="0"/>
              <a:t>Variable/Data Interaction: Clone</a:t>
            </a:r>
          </a:p>
        </p:txBody>
      </p:sp>
      <p:sp>
        <p:nvSpPr>
          <p:cNvPr id="3" name="Content Placeholder 2">
            <a:extLst>
              <a:ext uri="{FF2B5EF4-FFF2-40B4-BE49-F238E27FC236}">
                <a16:creationId xmlns:a16="http://schemas.microsoft.com/office/drawing/2014/main" id="{78079A26-80C5-A848-BBA8-D1E8F627C5E3}"/>
              </a:ext>
            </a:extLst>
          </p:cNvPr>
          <p:cNvSpPr>
            <a:spLocks noGrp="1"/>
          </p:cNvSpPr>
          <p:nvPr>
            <p:ph idx="1"/>
          </p:nvPr>
        </p:nvSpPr>
        <p:spPr/>
        <p:txBody>
          <a:bodyPr/>
          <a:lstStyle/>
          <a:p>
            <a:r>
              <a:rPr lang="en-US" dirty="0"/>
              <a:t>The example that we just covered with the strings is called a </a:t>
            </a:r>
            <a:r>
              <a:rPr lang="en-US" i="1" dirty="0"/>
              <a:t>shallow</a:t>
            </a:r>
            <a:r>
              <a:rPr lang="en-US" dirty="0"/>
              <a:t> copy</a:t>
            </a:r>
          </a:p>
          <a:p>
            <a:pPr lvl="1"/>
            <a:r>
              <a:rPr lang="en-US" dirty="0"/>
              <a:t>Some meta data is copied, but, the actual data itself isn’t</a:t>
            </a:r>
          </a:p>
          <a:p>
            <a:pPr lvl="1"/>
            <a:r>
              <a:rPr lang="en-US" dirty="0"/>
              <a:t>This has some serious performance advantages</a:t>
            </a:r>
          </a:p>
          <a:p>
            <a:pPr lvl="2"/>
            <a:r>
              <a:rPr lang="en-US" dirty="0"/>
              <a:t>Like what?</a:t>
            </a:r>
          </a:p>
          <a:p>
            <a:r>
              <a:rPr lang="en-US" dirty="0"/>
              <a:t>Sometimes you want a </a:t>
            </a:r>
            <a:r>
              <a:rPr lang="en-US" i="1" dirty="0"/>
              <a:t>deep</a:t>
            </a:r>
            <a:r>
              <a:rPr lang="en-US" dirty="0"/>
              <a:t> copy</a:t>
            </a:r>
          </a:p>
          <a:p>
            <a:pPr lvl="1"/>
            <a:r>
              <a:rPr lang="en-US" dirty="0"/>
              <a:t>All the data is copied as well</a:t>
            </a:r>
          </a:p>
          <a:p>
            <a:r>
              <a:rPr lang="en-US" dirty="0"/>
              <a:t>In Rust, this is handled by calling the </a:t>
            </a:r>
            <a:r>
              <a:rPr lang="en-US" b="1" i="1" dirty="0"/>
              <a:t>clone()</a:t>
            </a:r>
            <a:r>
              <a:rPr lang="en-US" dirty="0"/>
              <a:t> method</a:t>
            </a:r>
          </a:p>
        </p:txBody>
      </p:sp>
    </p:spTree>
    <p:extLst>
      <p:ext uri="{BB962C8B-B14F-4D97-AF65-F5344CB8AC3E}">
        <p14:creationId xmlns:p14="http://schemas.microsoft.com/office/powerpoint/2010/main" val="245793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0792B-6735-0F4E-A0DD-561DDCDD551B}"/>
              </a:ext>
            </a:extLst>
          </p:cNvPr>
          <p:cNvSpPr>
            <a:spLocks noGrp="1"/>
          </p:cNvSpPr>
          <p:nvPr>
            <p:ph type="title"/>
          </p:nvPr>
        </p:nvSpPr>
        <p:spPr/>
        <p:txBody>
          <a:bodyPr/>
          <a:lstStyle/>
          <a:p>
            <a:r>
              <a:rPr lang="en-US" dirty="0"/>
              <a:t>Variable/Data Interaction: Clone</a:t>
            </a:r>
          </a:p>
        </p:txBody>
      </p:sp>
      <p:sp>
        <p:nvSpPr>
          <p:cNvPr id="3" name="Content Placeholder 2">
            <a:extLst>
              <a:ext uri="{FF2B5EF4-FFF2-40B4-BE49-F238E27FC236}">
                <a16:creationId xmlns:a16="http://schemas.microsoft.com/office/drawing/2014/main" id="{78079A26-80C5-A848-BBA8-D1E8F627C5E3}"/>
              </a:ext>
            </a:extLst>
          </p:cNvPr>
          <p:cNvSpPr>
            <a:spLocks noGrp="1"/>
          </p:cNvSpPr>
          <p:nvPr>
            <p:ph idx="1"/>
          </p:nvPr>
        </p:nvSpPr>
        <p:spPr/>
        <p:txBody>
          <a:bodyPr/>
          <a:lstStyle/>
          <a:p>
            <a:r>
              <a:rPr lang="en-US" dirty="0"/>
              <a:t>The example that we just covered with the strings is called a </a:t>
            </a:r>
            <a:r>
              <a:rPr lang="en-US" i="1" dirty="0"/>
              <a:t>shallow</a:t>
            </a:r>
            <a:r>
              <a:rPr lang="en-US" dirty="0"/>
              <a:t> copy</a:t>
            </a:r>
          </a:p>
          <a:p>
            <a:pPr lvl="1"/>
            <a:r>
              <a:rPr lang="en-US" dirty="0"/>
              <a:t>Some meta data is copied, but, the actual data itself isn’t</a:t>
            </a:r>
          </a:p>
          <a:p>
            <a:pPr lvl="1"/>
            <a:r>
              <a:rPr lang="en-US" dirty="0"/>
              <a:t>This has some serious performance advantages</a:t>
            </a:r>
          </a:p>
          <a:p>
            <a:pPr lvl="2"/>
            <a:r>
              <a:rPr lang="en-US" dirty="0"/>
              <a:t>Like what?</a:t>
            </a:r>
          </a:p>
          <a:p>
            <a:r>
              <a:rPr lang="en-US" dirty="0"/>
              <a:t>Sometimes you want a </a:t>
            </a:r>
            <a:r>
              <a:rPr lang="en-US" i="1" dirty="0"/>
              <a:t>deep</a:t>
            </a:r>
            <a:r>
              <a:rPr lang="en-US" dirty="0"/>
              <a:t> copy</a:t>
            </a:r>
          </a:p>
          <a:p>
            <a:pPr lvl="1"/>
            <a:r>
              <a:rPr lang="en-US" dirty="0"/>
              <a:t>All the data is copied as well</a:t>
            </a:r>
          </a:p>
          <a:p>
            <a:r>
              <a:rPr lang="en-US" dirty="0"/>
              <a:t>In Rust, this is handled by calling the </a:t>
            </a:r>
            <a:r>
              <a:rPr lang="en-US" b="1" i="1" dirty="0"/>
              <a:t>clone()</a:t>
            </a:r>
            <a:r>
              <a:rPr lang="en-US" dirty="0"/>
              <a:t> method</a:t>
            </a:r>
          </a:p>
        </p:txBody>
      </p:sp>
      <p:pic>
        <p:nvPicPr>
          <p:cNvPr id="4" name="Picture 3">
            <a:extLst>
              <a:ext uri="{FF2B5EF4-FFF2-40B4-BE49-F238E27FC236}">
                <a16:creationId xmlns:a16="http://schemas.microsoft.com/office/drawing/2014/main" id="{EC9C01AE-1E3C-F646-BD9A-4CB2E2FB1287}"/>
              </a:ext>
            </a:extLst>
          </p:cNvPr>
          <p:cNvPicPr>
            <a:picLocks noChangeAspect="1"/>
          </p:cNvPicPr>
          <p:nvPr/>
        </p:nvPicPr>
        <p:blipFill>
          <a:blip r:embed="rId2"/>
          <a:stretch>
            <a:fillRect/>
          </a:stretch>
        </p:blipFill>
        <p:spPr>
          <a:xfrm>
            <a:off x="0" y="1558636"/>
            <a:ext cx="12117397" cy="3740727"/>
          </a:xfrm>
          <a:prstGeom prst="rect">
            <a:avLst/>
          </a:prstGeom>
        </p:spPr>
      </p:pic>
    </p:spTree>
    <p:extLst>
      <p:ext uri="{BB962C8B-B14F-4D97-AF65-F5344CB8AC3E}">
        <p14:creationId xmlns:p14="http://schemas.microsoft.com/office/powerpoint/2010/main" val="176925880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0792B-6735-0F4E-A0DD-561DDCDD551B}"/>
              </a:ext>
            </a:extLst>
          </p:cNvPr>
          <p:cNvSpPr>
            <a:spLocks noGrp="1"/>
          </p:cNvSpPr>
          <p:nvPr>
            <p:ph type="title"/>
          </p:nvPr>
        </p:nvSpPr>
        <p:spPr/>
        <p:txBody>
          <a:bodyPr/>
          <a:lstStyle/>
          <a:p>
            <a:r>
              <a:rPr lang="en-US" dirty="0"/>
              <a:t>Variable/Data Interaction: Clone</a:t>
            </a:r>
          </a:p>
        </p:txBody>
      </p:sp>
      <p:sp>
        <p:nvSpPr>
          <p:cNvPr id="3" name="Content Placeholder 2">
            <a:extLst>
              <a:ext uri="{FF2B5EF4-FFF2-40B4-BE49-F238E27FC236}">
                <a16:creationId xmlns:a16="http://schemas.microsoft.com/office/drawing/2014/main" id="{78079A26-80C5-A848-BBA8-D1E8F627C5E3}"/>
              </a:ext>
            </a:extLst>
          </p:cNvPr>
          <p:cNvSpPr>
            <a:spLocks noGrp="1"/>
          </p:cNvSpPr>
          <p:nvPr>
            <p:ph idx="1"/>
          </p:nvPr>
        </p:nvSpPr>
        <p:spPr/>
        <p:txBody>
          <a:bodyPr/>
          <a:lstStyle/>
          <a:p>
            <a:r>
              <a:rPr lang="en-US" dirty="0"/>
              <a:t>The example that we just covered with the strings is called a </a:t>
            </a:r>
            <a:r>
              <a:rPr lang="en-US" i="1" dirty="0"/>
              <a:t>shallow</a:t>
            </a:r>
            <a:r>
              <a:rPr lang="en-US" dirty="0"/>
              <a:t> copy</a:t>
            </a:r>
          </a:p>
          <a:p>
            <a:pPr lvl="1"/>
            <a:r>
              <a:rPr lang="en-US" dirty="0"/>
              <a:t>Some meta data is copied, but, the actual data itself isn’t</a:t>
            </a:r>
          </a:p>
          <a:p>
            <a:pPr lvl="1"/>
            <a:r>
              <a:rPr lang="en-US" dirty="0"/>
              <a:t>This has some serious performance advantages</a:t>
            </a:r>
          </a:p>
          <a:p>
            <a:pPr lvl="2"/>
            <a:r>
              <a:rPr lang="en-US" dirty="0"/>
              <a:t>Like what?</a:t>
            </a:r>
          </a:p>
          <a:p>
            <a:r>
              <a:rPr lang="en-US" dirty="0"/>
              <a:t>Sometimes you want a </a:t>
            </a:r>
            <a:r>
              <a:rPr lang="en-US" i="1" dirty="0"/>
              <a:t>deep</a:t>
            </a:r>
            <a:r>
              <a:rPr lang="en-US" dirty="0"/>
              <a:t> copy</a:t>
            </a:r>
          </a:p>
          <a:p>
            <a:pPr lvl="1"/>
            <a:r>
              <a:rPr lang="en-US" dirty="0"/>
              <a:t>All the data is copied as well</a:t>
            </a:r>
          </a:p>
          <a:p>
            <a:r>
              <a:rPr lang="en-US" dirty="0"/>
              <a:t>In Rust, this is handled by calling the </a:t>
            </a:r>
            <a:r>
              <a:rPr lang="en-US" b="1" i="1" dirty="0"/>
              <a:t>clone()</a:t>
            </a:r>
            <a:r>
              <a:rPr lang="en-US" dirty="0"/>
              <a:t> method</a:t>
            </a:r>
          </a:p>
        </p:txBody>
      </p:sp>
      <p:pic>
        <p:nvPicPr>
          <p:cNvPr id="4" name="Picture 3">
            <a:extLst>
              <a:ext uri="{FF2B5EF4-FFF2-40B4-BE49-F238E27FC236}">
                <a16:creationId xmlns:a16="http://schemas.microsoft.com/office/drawing/2014/main" id="{EC9C01AE-1E3C-F646-BD9A-4CB2E2FB1287}"/>
              </a:ext>
            </a:extLst>
          </p:cNvPr>
          <p:cNvPicPr>
            <a:picLocks noChangeAspect="1"/>
          </p:cNvPicPr>
          <p:nvPr/>
        </p:nvPicPr>
        <p:blipFill>
          <a:blip r:embed="rId2"/>
          <a:stretch>
            <a:fillRect/>
          </a:stretch>
        </p:blipFill>
        <p:spPr>
          <a:xfrm>
            <a:off x="0" y="1558636"/>
            <a:ext cx="12117397" cy="3740727"/>
          </a:xfrm>
          <a:prstGeom prst="rect">
            <a:avLst/>
          </a:prstGeom>
        </p:spPr>
      </p:pic>
      <p:sp>
        <p:nvSpPr>
          <p:cNvPr id="5" name="Rounded Rectangular Callout 4">
            <a:extLst>
              <a:ext uri="{FF2B5EF4-FFF2-40B4-BE49-F238E27FC236}">
                <a16:creationId xmlns:a16="http://schemas.microsoft.com/office/drawing/2014/main" id="{74487F9A-CBD1-554B-B771-514B0FC320FD}"/>
              </a:ext>
            </a:extLst>
          </p:cNvPr>
          <p:cNvSpPr/>
          <p:nvPr/>
        </p:nvSpPr>
        <p:spPr>
          <a:xfrm>
            <a:off x="5500254" y="823408"/>
            <a:ext cx="3449781" cy="1796184"/>
          </a:xfrm>
          <a:prstGeom prst="wedgeRoundRectCallout">
            <a:avLst>
              <a:gd name="adj1" fmla="val -31275"/>
              <a:gd name="adj2" fmla="val 6327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clone() makes a deep copy of the String</a:t>
            </a:r>
          </a:p>
          <a:p>
            <a:pPr algn="ctr"/>
            <a:endParaRPr lang="en-US" sz="2400" dirty="0"/>
          </a:p>
          <a:p>
            <a:pPr algn="ctr"/>
            <a:r>
              <a:rPr lang="en-US" sz="2400" dirty="0"/>
              <a:t>All data will be copied</a:t>
            </a:r>
          </a:p>
        </p:txBody>
      </p:sp>
    </p:spTree>
    <p:extLst>
      <p:ext uri="{BB962C8B-B14F-4D97-AF65-F5344CB8AC3E}">
        <p14:creationId xmlns:p14="http://schemas.microsoft.com/office/powerpoint/2010/main" val="39437211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0792B-6735-0F4E-A0DD-561DDCDD551B}"/>
              </a:ext>
            </a:extLst>
          </p:cNvPr>
          <p:cNvSpPr>
            <a:spLocks noGrp="1"/>
          </p:cNvSpPr>
          <p:nvPr>
            <p:ph type="title"/>
          </p:nvPr>
        </p:nvSpPr>
        <p:spPr/>
        <p:txBody>
          <a:bodyPr/>
          <a:lstStyle/>
          <a:p>
            <a:r>
              <a:rPr lang="en-US" dirty="0"/>
              <a:t>Variable/Data Interaction: Clone</a:t>
            </a:r>
          </a:p>
        </p:txBody>
      </p:sp>
      <p:sp>
        <p:nvSpPr>
          <p:cNvPr id="3" name="Content Placeholder 2">
            <a:extLst>
              <a:ext uri="{FF2B5EF4-FFF2-40B4-BE49-F238E27FC236}">
                <a16:creationId xmlns:a16="http://schemas.microsoft.com/office/drawing/2014/main" id="{78079A26-80C5-A848-BBA8-D1E8F627C5E3}"/>
              </a:ext>
            </a:extLst>
          </p:cNvPr>
          <p:cNvSpPr>
            <a:spLocks noGrp="1"/>
          </p:cNvSpPr>
          <p:nvPr>
            <p:ph idx="1"/>
          </p:nvPr>
        </p:nvSpPr>
        <p:spPr/>
        <p:txBody>
          <a:bodyPr/>
          <a:lstStyle/>
          <a:p>
            <a:r>
              <a:rPr lang="en-US" dirty="0"/>
              <a:t>The example that we just covered with the strings is called a </a:t>
            </a:r>
            <a:r>
              <a:rPr lang="en-US" i="1" dirty="0"/>
              <a:t>shallow</a:t>
            </a:r>
            <a:r>
              <a:rPr lang="en-US" dirty="0"/>
              <a:t> copy</a:t>
            </a:r>
          </a:p>
          <a:p>
            <a:pPr lvl="1"/>
            <a:r>
              <a:rPr lang="en-US" dirty="0"/>
              <a:t>Some meta data is copied, but, the actual data itself isn’t</a:t>
            </a:r>
          </a:p>
          <a:p>
            <a:pPr lvl="1"/>
            <a:r>
              <a:rPr lang="en-US" dirty="0"/>
              <a:t>This has some serious performance advantages</a:t>
            </a:r>
          </a:p>
          <a:p>
            <a:pPr lvl="2"/>
            <a:r>
              <a:rPr lang="en-US" dirty="0"/>
              <a:t>Like what?</a:t>
            </a:r>
          </a:p>
          <a:p>
            <a:r>
              <a:rPr lang="en-US" dirty="0"/>
              <a:t>Sometimes you want a </a:t>
            </a:r>
            <a:r>
              <a:rPr lang="en-US" i="1" dirty="0"/>
              <a:t>deep</a:t>
            </a:r>
            <a:r>
              <a:rPr lang="en-US" dirty="0"/>
              <a:t> copy</a:t>
            </a:r>
          </a:p>
          <a:p>
            <a:pPr lvl="1"/>
            <a:r>
              <a:rPr lang="en-US" dirty="0"/>
              <a:t>All the data is copied as well</a:t>
            </a:r>
          </a:p>
          <a:p>
            <a:r>
              <a:rPr lang="en-US" dirty="0"/>
              <a:t>In Rust, this is handled by calling the </a:t>
            </a:r>
            <a:r>
              <a:rPr lang="en-US" b="1" i="1" dirty="0"/>
              <a:t>clone()</a:t>
            </a:r>
            <a:r>
              <a:rPr lang="en-US" dirty="0"/>
              <a:t> method</a:t>
            </a:r>
          </a:p>
        </p:txBody>
      </p:sp>
      <p:pic>
        <p:nvPicPr>
          <p:cNvPr id="4" name="Picture 3">
            <a:extLst>
              <a:ext uri="{FF2B5EF4-FFF2-40B4-BE49-F238E27FC236}">
                <a16:creationId xmlns:a16="http://schemas.microsoft.com/office/drawing/2014/main" id="{EC9C01AE-1E3C-F646-BD9A-4CB2E2FB1287}"/>
              </a:ext>
            </a:extLst>
          </p:cNvPr>
          <p:cNvPicPr>
            <a:picLocks noChangeAspect="1"/>
          </p:cNvPicPr>
          <p:nvPr/>
        </p:nvPicPr>
        <p:blipFill>
          <a:blip r:embed="rId2"/>
          <a:stretch>
            <a:fillRect/>
          </a:stretch>
        </p:blipFill>
        <p:spPr>
          <a:xfrm>
            <a:off x="0" y="1558636"/>
            <a:ext cx="12117397" cy="3740727"/>
          </a:xfrm>
          <a:prstGeom prst="rect">
            <a:avLst/>
          </a:prstGeom>
        </p:spPr>
      </p:pic>
      <p:pic>
        <p:nvPicPr>
          <p:cNvPr id="6" name="Content Placeholder 8" descr="A picture containing clock&#10;&#10;Description automatically generated">
            <a:extLst>
              <a:ext uri="{FF2B5EF4-FFF2-40B4-BE49-F238E27FC236}">
                <a16:creationId xmlns:a16="http://schemas.microsoft.com/office/drawing/2014/main" id="{B28E686E-C8E8-1D41-8D57-1DA45A1DBDDB}"/>
              </a:ext>
            </a:extLst>
          </p:cNvPr>
          <p:cNvPicPr>
            <a:picLocks noChangeAspect="1"/>
          </p:cNvPicPr>
          <p:nvPr/>
        </p:nvPicPr>
        <p:blipFill>
          <a:blip r:embed="rId3"/>
          <a:stretch>
            <a:fillRect/>
          </a:stretch>
        </p:blipFill>
        <p:spPr>
          <a:xfrm>
            <a:off x="7433762" y="380313"/>
            <a:ext cx="4683635" cy="6097371"/>
          </a:xfrm>
          <a:prstGeom prst="rect">
            <a:avLst/>
          </a:prstGeom>
        </p:spPr>
      </p:pic>
    </p:spTree>
    <p:extLst>
      <p:ext uri="{BB962C8B-B14F-4D97-AF65-F5344CB8AC3E}">
        <p14:creationId xmlns:p14="http://schemas.microsoft.com/office/powerpoint/2010/main" val="397846080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A27CB7-BC70-B448-AE20-357926E11A88}"/>
              </a:ext>
            </a:extLst>
          </p:cNvPr>
          <p:cNvSpPr>
            <a:spLocks noGrp="1"/>
          </p:cNvSpPr>
          <p:nvPr>
            <p:ph type="title"/>
          </p:nvPr>
        </p:nvSpPr>
        <p:spPr/>
        <p:txBody>
          <a:bodyPr/>
          <a:lstStyle/>
          <a:p>
            <a:r>
              <a:rPr lang="en-US" dirty="0"/>
              <a:t>Ownership &amp; Functions</a:t>
            </a:r>
          </a:p>
        </p:txBody>
      </p:sp>
      <p:sp>
        <p:nvSpPr>
          <p:cNvPr id="3" name="Content Placeholder 2">
            <a:extLst>
              <a:ext uri="{FF2B5EF4-FFF2-40B4-BE49-F238E27FC236}">
                <a16:creationId xmlns:a16="http://schemas.microsoft.com/office/drawing/2014/main" id="{E1221AC1-9F7B-4843-B889-C1F707DD35E7}"/>
              </a:ext>
            </a:extLst>
          </p:cNvPr>
          <p:cNvSpPr>
            <a:spLocks noGrp="1"/>
          </p:cNvSpPr>
          <p:nvPr>
            <p:ph idx="1"/>
          </p:nvPr>
        </p:nvSpPr>
        <p:spPr/>
        <p:txBody>
          <a:bodyPr>
            <a:normAutofit fontScale="92500"/>
          </a:bodyPr>
          <a:lstStyle/>
          <a:p>
            <a:r>
              <a:rPr lang="en-US" dirty="0"/>
              <a:t>This is where things get tricky</a:t>
            </a:r>
          </a:p>
          <a:p>
            <a:endParaRPr lang="en-US" dirty="0"/>
          </a:p>
          <a:p>
            <a:r>
              <a:rPr lang="en-US" dirty="0"/>
              <a:t>We said that only one variable can have ownership over a value</a:t>
            </a:r>
          </a:p>
          <a:p>
            <a:endParaRPr lang="en-US" dirty="0"/>
          </a:p>
          <a:p>
            <a:r>
              <a:rPr lang="en-US" dirty="0"/>
              <a:t>What happens when we send a variable to a function as a parameter?</a:t>
            </a:r>
          </a:p>
          <a:p>
            <a:endParaRPr lang="en-US" dirty="0"/>
          </a:p>
          <a:p>
            <a:r>
              <a:rPr lang="en-US" dirty="0"/>
              <a:t>Function </a:t>
            </a:r>
            <a:r>
              <a:rPr lang="en-US" dirty="0">
                <a:sym typeface="Wingdings" pitchFamily="2" charset="2"/>
              </a:rPr>
              <a:t> </a:t>
            </a:r>
            <a:r>
              <a:rPr lang="en-US" dirty="0"/>
              <a:t>new scope, and we are sending the value into that new scope…</a:t>
            </a:r>
          </a:p>
          <a:p>
            <a:endParaRPr lang="en-US" dirty="0"/>
          </a:p>
          <a:p>
            <a:r>
              <a:rPr lang="en-US" dirty="0"/>
              <a:t>Function gains </a:t>
            </a:r>
            <a:r>
              <a:rPr lang="en-US" b="1" i="1" dirty="0"/>
              <a:t>ownership</a:t>
            </a:r>
            <a:r>
              <a:rPr lang="en-US" dirty="0"/>
              <a:t> of the value!</a:t>
            </a:r>
          </a:p>
        </p:txBody>
      </p:sp>
    </p:spTree>
    <p:extLst>
      <p:ext uri="{BB962C8B-B14F-4D97-AF65-F5344CB8AC3E}">
        <p14:creationId xmlns:p14="http://schemas.microsoft.com/office/powerpoint/2010/main" val="3681816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E1A1F7-A2BF-7149-A869-A1B37C010EA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F88D484-9EE8-134C-B899-82F15F37A856}"/>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9817D8B6-AEEA-3A45-93BD-46E33EA6EB27}"/>
              </a:ext>
            </a:extLst>
          </p:cNvPr>
          <p:cNvPicPr>
            <a:picLocks noChangeAspect="1"/>
          </p:cNvPicPr>
          <p:nvPr/>
        </p:nvPicPr>
        <p:blipFill>
          <a:blip r:embed="rId2"/>
          <a:stretch>
            <a:fillRect/>
          </a:stretch>
        </p:blipFill>
        <p:spPr>
          <a:xfrm>
            <a:off x="838200" y="572294"/>
            <a:ext cx="10470444" cy="6858000"/>
          </a:xfrm>
          <a:prstGeom prst="rect">
            <a:avLst/>
          </a:prstGeom>
        </p:spPr>
      </p:pic>
    </p:spTree>
    <p:extLst>
      <p:ext uri="{BB962C8B-B14F-4D97-AF65-F5344CB8AC3E}">
        <p14:creationId xmlns:p14="http://schemas.microsoft.com/office/powerpoint/2010/main" val="96158420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E1A1F7-A2BF-7149-A869-A1B37C010EA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F88D484-9EE8-134C-B899-82F15F37A856}"/>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9817D8B6-AEEA-3A45-93BD-46E33EA6EB27}"/>
              </a:ext>
            </a:extLst>
          </p:cNvPr>
          <p:cNvPicPr>
            <a:picLocks noChangeAspect="1"/>
          </p:cNvPicPr>
          <p:nvPr/>
        </p:nvPicPr>
        <p:blipFill>
          <a:blip r:embed="rId3"/>
          <a:stretch>
            <a:fillRect/>
          </a:stretch>
        </p:blipFill>
        <p:spPr>
          <a:xfrm>
            <a:off x="838200" y="572294"/>
            <a:ext cx="10470444" cy="6858000"/>
          </a:xfrm>
          <a:prstGeom prst="rect">
            <a:avLst/>
          </a:prstGeom>
        </p:spPr>
      </p:pic>
      <p:pic>
        <p:nvPicPr>
          <p:cNvPr id="5" name="Content Placeholder 5" descr="A screenshot of a cell phone&#10;&#10;Description automatically generated">
            <a:extLst>
              <a:ext uri="{FF2B5EF4-FFF2-40B4-BE49-F238E27FC236}">
                <a16:creationId xmlns:a16="http://schemas.microsoft.com/office/drawing/2014/main" id="{DD8449B5-2FB5-B94B-8A23-4014C3665B0A}"/>
              </a:ext>
            </a:extLst>
          </p:cNvPr>
          <p:cNvPicPr>
            <a:picLocks noChangeAspect="1"/>
          </p:cNvPicPr>
          <p:nvPr/>
        </p:nvPicPr>
        <p:blipFill>
          <a:blip r:embed="rId4"/>
          <a:stretch>
            <a:fillRect/>
          </a:stretch>
        </p:blipFill>
        <p:spPr>
          <a:xfrm>
            <a:off x="0" y="115743"/>
            <a:ext cx="12285567" cy="2424545"/>
          </a:xfrm>
          <a:prstGeom prst="rect">
            <a:avLst/>
          </a:prstGeom>
        </p:spPr>
      </p:pic>
    </p:spTree>
    <p:extLst>
      <p:ext uri="{BB962C8B-B14F-4D97-AF65-F5344CB8AC3E}">
        <p14:creationId xmlns:p14="http://schemas.microsoft.com/office/powerpoint/2010/main" val="26171124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AABA14-0F37-8D41-B889-97C7F0EB1D25}"/>
              </a:ext>
            </a:extLst>
          </p:cNvPr>
          <p:cNvSpPr>
            <a:spLocks noGrp="1"/>
          </p:cNvSpPr>
          <p:nvPr>
            <p:ph type="title"/>
          </p:nvPr>
        </p:nvSpPr>
        <p:spPr/>
        <p:txBody>
          <a:bodyPr/>
          <a:lstStyle/>
          <a:p>
            <a:r>
              <a:rPr lang="en-US" dirty="0"/>
              <a:t>Ownership and memory management</a:t>
            </a:r>
          </a:p>
        </p:txBody>
      </p:sp>
      <p:sp>
        <p:nvSpPr>
          <p:cNvPr id="3" name="Content Placeholder 2">
            <a:extLst>
              <a:ext uri="{FF2B5EF4-FFF2-40B4-BE49-F238E27FC236}">
                <a16:creationId xmlns:a16="http://schemas.microsoft.com/office/drawing/2014/main" id="{251730B1-8133-A546-A286-9A1B1595A933}"/>
              </a:ext>
            </a:extLst>
          </p:cNvPr>
          <p:cNvSpPr>
            <a:spLocks noGrp="1"/>
          </p:cNvSpPr>
          <p:nvPr>
            <p:ph idx="1"/>
          </p:nvPr>
        </p:nvSpPr>
        <p:spPr/>
        <p:txBody>
          <a:bodyPr/>
          <a:lstStyle/>
          <a:p>
            <a:r>
              <a:rPr lang="en-US" dirty="0"/>
              <a:t>One of the best features of Rust is that it is extremely safe </a:t>
            </a:r>
            <a:r>
              <a:rPr lang="en-US" dirty="0" err="1"/>
              <a:t>wrt</a:t>
            </a:r>
            <a:r>
              <a:rPr lang="en-US" dirty="0"/>
              <a:t> memory</a:t>
            </a:r>
          </a:p>
          <a:p>
            <a:r>
              <a:rPr lang="en-US" dirty="0"/>
              <a:t>How does it do this without having a garbage collector?</a:t>
            </a:r>
          </a:p>
          <a:p>
            <a:pPr lvl="1"/>
            <a:r>
              <a:rPr lang="en-US" dirty="0"/>
              <a:t>C is certainly a nightmare </a:t>
            </a:r>
            <a:r>
              <a:rPr lang="en-US" dirty="0" err="1"/>
              <a:t>wrt</a:t>
            </a:r>
            <a:r>
              <a:rPr lang="en-US" dirty="0"/>
              <a:t> memory management</a:t>
            </a:r>
          </a:p>
          <a:p>
            <a:r>
              <a:rPr lang="en-US" dirty="0"/>
              <a:t>Rust uses an innovative concept known as </a:t>
            </a:r>
            <a:r>
              <a:rPr lang="en-US" i="1" dirty="0"/>
              <a:t>ownership</a:t>
            </a:r>
            <a:endParaRPr lang="en-US" dirty="0"/>
          </a:p>
          <a:p>
            <a:r>
              <a:rPr lang="en-US" dirty="0"/>
              <a:t>Basically, a variable is </a:t>
            </a:r>
            <a:r>
              <a:rPr lang="en-US" i="1" dirty="0"/>
              <a:t>owned</a:t>
            </a:r>
            <a:r>
              <a:rPr lang="en-US" dirty="0"/>
              <a:t> by whatever scope it is passed into</a:t>
            </a:r>
          </a:p>
          <a:p>
            <a:pPr lvl="1"/>
            <a:r>
              <a:rPr lang="en-US" dirty="0"/>
              <a:t>This is dope, because the compiler knows that when a variable goes out of scope, it’s safe to free it</a:t>
            </a:r>
          </a:p>
          <a:p>
            <a:pPr lvl="1"/>
            <a:r>
              <a:rPr lang="en-US" dirty="0"/>
              <a:t>That said, it can lead to some complicated compiler errors and you need to think about what is going on.</a:t>
            </a:r>
          </a:p>
        </p:txBody>
      </p:sp>
    </p:spTree>
    <p:extLst>
      <p:ext uri="{BB962C8B-B14F-4D97-AF65-F5344CB8AC3E}">
        <p14:creationId xmlns:p14="http://schemas.microsoft.com/office/powerpoint/2010/main" val="1070755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E1A1F7-A2BF-7149-A869-A1B37C010EA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F88D484-9EE8-134C-B899-82F15F37A856}"/>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9817D8B6-AEEA-3A45-93BD-46E33EA6EB27}"/>
              </a:ext>
            </a:extLst>
          </p:cNvPr>
          <p:cNvPicPr>
            <a:picLocks noChangeAspect="1"/>
          </p:cNvPicPr>
          <p:nvPr/>
        </p:nvPicPr>
        <p:blipFill>
          <a:blip r:embed="rId2"/>
          <a:stretch>
            <a:fillRect/>
          </a:stretch>
        </p:blipFill>
        <p:spPr>
          <a:xfrm>
            <a:off x="838200" y="572294"/>
            <a:ext cx="10470444" cy="6858000"/>
          </a:xfrm>
          <a:prstGeom prst="rect">
            <a:avLst/>
          </a:prstGeom>
        </p:spPr>
      </p:pic>
      <p:sp>
        <p:nvSpPr>
          <p:cNvPr id="6" name="Rounded Rectangular Callout 5">
            <a:extLst>
              <a:ext uri="{FF2B5EF4-FFF2-40B4-BE49-F238E27FC236}">
                <a16:creationId xmlns:a16="http://schemas.microsoft.com/office/drawing/2014/main" id="{33B738DD-6B88-DF4A-A480-2EEDB35F27E9}"/>
              </a:ext>
            </a:extLst>
          </p:cNvPr>
          <p:cNvSpPr/>
          <p:nvPr/>
        </p:nvSpPr>
        <p:spPr>
          <a:xfrm>
            <a:off x="6899563" y="2530908"/>
            <a:ext cx="3449781" cy="1796184"/>
          </a:xfrm>
          <a:prstGeom prst="wedgeRoundRectCallout">
            <a:avLst>
              <a:gd name="adj1" fmla="val -81877"/>
              <a:gd name="adj2" fmla="val -6785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s comes into scope in main()</a:t>
            </a:r>
          </a:p>
        </p:txBody>
      </p:sp>
    </p:spTree>
    <p:extLst>
      <p:ext uri="{BB962C8B-B14F-4D97-AF65-F5344CB8AC3E}">
        <p14:creationId xmlns:p14="http://schemas.microsoft.com/office/powerpoint/2010/main" val="235562913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E1A1F7-A2BF-7149-A869-A1B37C010EA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F88D484-9EE8-134C-B899-82F15F37A856}"/>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9817D8B6-AEEA-3A45-93BD-46E33EA6EB27}"/>
              </a:ext>
            </a:extLst>
          </p:cNvPr>
          <p:cNvPicPr>
            <a:picLocks noChangeAspect="1"/>
          </p:cNvPicPr>
          <p:nvPr/>
        </p:nvPicPr>
        <p:blipFill>
          <a:blip r:embed="rId2"/>
          <a:stretch>
            <a:fillRect/>
          </a:stretch>
        </p:blipFill>
        <p:spPr>
          <a:xfrm>
            <a:off x="838200" y="572294"/>
            <a:ext cx="10470444" cy="6858000"/>
          </a:xfrm>
          <a:prstGeom prst="rect">
            <a:avLst/>
          </a:prstGeom>
        </p:spPr>
      </p:pic>
      <p:sp>
        <p:nvSpPr>
          <p:cNvPr id="6" name="Rounded Rectangular Callout 5">
            <a:extLst>
              <a:ext uri="{FF2B5EF4-FFF2-40B4-BE49-F238E27FC236}">
                <a16:creationId xmlns:a16="http://schemas.microsoft.com/office/drawing/2014/main" id="{33B738DD-6B88-DF4A-A480-2EEDB35F27E9}"/>
              </a:ext>
            </a:extLst>
          </p:cNvPr>
          <p:cNvSpPr/>
          <p:nvPr/>
        </p:nvSpPr>
        <p:spPr>
          <a:xfrm>
            <a:off x="6073422" y="3251345"/>
            <a:ext cx="3449781" cy="1796184"/>
          </a:xfrm>
          <a:prstGeom prst="wedgeRoundRectCallout">
            <a:avLst>
              <a:gd name="adj1" fmla="val -67018"/>
              <a:gd name="adj2" fmla="val 5015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i="1" dirty="0"/>
              <a:t>Ownership</a:t>
            </a:r>
            <a:r>
              <a:rPr lang="en-US" sz="3200" dirty="0"/>
              <a:t> of s is given to function3()</a:t>
            </a:r>
            <a:endParaRPr lang="en-US" sz="3200" i="1" dirty="0"/>
          </a:p>
        </p:txBody>
      </p:sp>
    </p:spTree>
    <p:extLst>
      <p:ext uri="{BB962C8B-B14F-4D97-AF65-F5344CB8AC3E}">
        <p14:creationId xmlns:p14="http://schemas.microsoft.com/office/powerpoint/2010/main" val="326805541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E1A1F7-A2BF-7149-A869-A1B37C010EA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F88D484-9EE8-134C-B899-82F15F37A856}"/>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9817D8B6-AEEA-3A45-93BD-46E33EA6EB27}"/>
              </a:ext>
            </a:extLst>
          </p:cNvPr>
          <p:cNvPicPr>
            <a:picLocks noChangeAspect="1"/>
          </p:cNvPicPr>
          <p:nvPr/>
        </p:nvPicPr>
        <p:blipFill>
          <a:blip r:embed="rId2"/>
          <a:stretch>
            <a:fillRect/>
          </a:stretch>
        </p:blipFill>
        <p:spPr>
          <a:xfrm>
            <a:off x="838200" y="572294"/>
            <a:ext cx="10470444" cy="6858000"/>
          </a:xfrm>
          <a:prstGeom prst="rect">
            <a:avLst/>
          </a:prstGeom>
        </p:spPr>
      </p:pic>
      <p:sp>
        <p:nvSpPr>
          <p:cNvPr id="6" name="Rounded Rectangular Callout 5">
            <a:extLst>
              <a:ext uri="{FF2B5EF4-FFF2-40B4-BE49-F238E27FC236}">
                <a16:creationId xmlns:a16="http://schemas.microsoft.com/office/drawing/2014/main" id="{33B738DD-6B88-DF4A-A480-2EEDB35F27E9}"/>
              </a:ext>
            </a:extLst>
          </p:cNvPr>
          <p:cNvSpPr/>
          <p:nvPr/>
        </p:nvSpPr>
        <p:spPr>
          <a:xfrm>
            <a:off x="3454912" y="3865418"/>
            <a:ext cx="7323924" cy="1796184"/>
          </a:xfrm>
          <a:prstGeom prst="wedgeRoundRectCallout">
            <a:avLst>
              <a:gd name="adj1" fmla="val -64748"/>
              <a:gd name="adj2" fmla="val 9489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a:t>s</a:t>
            </a:r>
            <a:r>
              <a:rPr lang="en-US" sz="3200" i="1" dirty="0"/>
              <a:t> </a:t>
            </a:r>
            <a:r>
              <a:rPr lang="en-US" sz="3200" dirty="0"/>
              <a:t>goes out of scope from function()</a:t>
            </a:r>
          </a:p>
          <a:p>
            <a:pPr algn="ctr"/>
            <a:r>
              <a:rPr lang="en-US" sz="3200" b="1" i="1" dirty="0"/>
              <a:t>Without returning ownership to main()</a:t>
            </a:r>
          </a:p>
        </p:txBody>
      </p:sp>
    </p:spTree>
    <p:extLst>
      <p:ext uri="{BB962C8B-B14F-4D97-AF65-F5344CB8AC3E}">
        <p14:creationId xmlns:p14="http://schemas.microsoft.com/office/powerpoint/2010/main" val="5278594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E1A1F7-A2BF-7149-A869-A1B37C010EA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F88D484-9EE8-134C-B899-82F15F37A856}"/>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9817D8B6-AEEA-3A45-93BD-46E33EA6EB27}"/>
              </a:ext>
            </a:extLst>
          </p:cNvPr>
          <p:cNvPicPr>
            <a:picLocks noChangeAspect="1"/>
          </p:cNvPicPr>
          <p:nvPr/>
        </p:nvPicPr>
        <p:blipFill>
          <a:blip r:embed="rId2"/>
          <a:stretch>
            <a:fillRect/>
          </a:stretch>
        </p:blipFill>
        <p:spPr>
          <a:xfrm>
            <a:off x="838200" y="572294"/>
            <a:ext cx="10470444" cy="6858000"/>
          </a:xfrm>
          <a:prstGeom prst="rect">
            <a:avLst/>
          </a:prstGeom>
        </p:spPr>
      </p:pic>
      <p:sp>
        <p:nvSpPr>
          <p:cNvPr id="5" name="Explosion 2 4">
            <a:extLst>
              <a:ext uri="{FF2B5EF4-FFF2-40B4-BE49-F238E27FC236}">
                <a16:creationId xmlns:a16="http://schemas.microsoft.com/office/drawing/2014/main" id="{116D7DED-8640-734D-854D-73557A4F8350}"/>
              </a:ext>
            </a:extLst>
          </p:cNvPr>
          <p:cNvSpPr/>
          <p:nvPr/>
        </p:nvSpPr>
        <p:spPr>
          <a:xfrm>
            <a:off x="471055" y="748145"/>
            <a:ext cx="11166763" cy="5791200"/>
          </a:xfrm>
          <a:prstGeom prst="irregularSeal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This only happens with values that are on the heap!</a:t>
            </a:r>
          </a:p>
          <a:p>
            <a:pPr algn="ctr"/>
            <a:endParaRPr lang="en-US" sz="2400" dirty="0"/>
          </a:p>
          <a:p>
            <a:pPr algn="ctr"/>
            <a:r>
              <a:rPr lang="en-US" sz="2400" dirty="0"/>
              <a:t>Primitives and things that go on the stack do not transfer their ownership, because no memory has to be deallocated from the heap</a:t>
            </a:r>
          </a:p>
        </p:txBody>
      </p:sp>
    </p:spTree>
    <p:extLst>
      <p:ext uri="{BB962C8B-B14F-4D97-AF65-F5344CB8AC3E}">
        <p14:creationId xmlns:p14="http://schemas.microsoft.com/office/powerpoint/2010/main" val="47086228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BC526A-4CF4-9248-8019-3E3FAB7D3E13}"/>
              </a:ext>
            </a:extLst>
          </p:cNvPr>
          <p:cNvSpPr>
            <a:spLocks noGrp="1"/>
          </p:cNvSpPr>
          <p:nvPr>
            <p:ph type="title"/>
          </p:nvPr>
        </p:nvSpPr>
        <p:spPr/>
        <p:txBody>
          <a:bodyPr/>
          <a:lstStyle/>
          <a:p>
            <a:r>
              <a:rPr lang="en-US" dirty="0"/>
              <a:t>How to deal with ownership</a:t>
            </a:r>
          </a:p>
        </p:txBody>
      </p:sp>
      <p:sp>
        <p:nvSpPr>
          <p:cNvPr id="3" name="Content Placeholder 2">
            <a:extLst>
              <a:ext uri="{FF2B5EF4-FFF2-40B4-BE49-F238E27FC236}">
                <a16:creationId xmlns:a16="http://schemas.microsoft.com/office/drawing/2014/main" id="{C1C22563-9F62-0F40-B682-C333471EC524}"/>
              </a:ext>
            </a:extLst>
          </p:cNvPr>
          <p:cNvSpPr>
            <a:spLocks noGrp="1"/>
          </p:cNvSpPr>
          <p:nvPr>
            <p:ph idx="1"/>
          </p:nvPr>
        </p:nvSpPr>
        <p:spPr/>
        <p:txBody>
          <a:bodyPr/>
          <a:lstStyle/>
          <a:p>
            <a:r>
              <a:rPr lang="en-US" dirty="0"/>
              <a:t>Return the variable that had ownership transferred</a:t>
            </a:r>
          </a:p>
          <a:p>
            <a:endParaRPr lang="en-US" dirty="0"/>
          </a:p>
        </p:txBody>
      </p:sp>
    </p:spTree>
    <p:extLst>
      <p:ext uri="{BB962C8B-B14F-4D97-AF65-F5344CB8AC3E}">
        <p14:creationId xmlns:p14="http://schemas.microsoft.com/office/powerpoint/2010/main" val="59759906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BC526A-4CF4-9248-8019-3E3FAB7D3E13}"/>
              </a:ext>
            </a:extLst>
          </p:cNvPr>
          <p:cNvSpPr>
            <a:spLocks noGrp="1"/>
          </p:cNvSpPr>
          <p:nvPr>
            <p:ph type="title"/>
          </p:nvPr>
        </p:nvSpPr>
        <p:spPr/>
        <p:txBody>
          <a:bodyPr/>
          <a:lstStyle/>
          <a:p>
            <a:r>
              <a:rPr lang="en-US" dirty="0"/>
              <a:t>How to deal with ownership</a:t>
            </a:r>
          </a:p>
        </p:txBody>
      </p:sp>
      <p:sp>
        <p:nvSpPr>
          <p:cNvPr id="3" name="Content Placeholder 2">
            <a:extLst>
              <a:ext uri="{FF2B5EF4-FFF2-40B4-BE49-F238E27FC236}">
                <a16:creationId xmlns:a16="http://schemas.microsoft.com/office/drawing/2014/main" id="{C1C22563-9F62-0F40-B682-C333471EC524}"/>
              </a:ext>
            </a:extLst>
          </p:cNvPr>
          <p:cNvSpPr>
            <a:spLocks noGrp="1"/>
          </p:cNvSpPr>
          <p:nvPr>
            <p:ph idx="1"/>
          </p:nvPr>
        </p:nvSpPr>
        <p:spPr/>
        <p:txBody>
          <a:bodyPr/>
          <a:lstStyle/>
          <a:p>
            <a:r>
              <a:rPr lang="en-US" dirty="0"/>
              <a:t>Return the variable that had ownership transferred</a:t>
            </a:r>
          </a:p>
          <a:p>
            <a:endParaRPr lang="en-US" dirty="0"/>
          </a:p>
        </p:txBody>
      </p:sp>
      <p:pic>
        <p:nvPicPr>
          <p:cNvPr id="4" name="Picture 3">
            <a:extLst>
              <a:ext uri="{FF2B5EF4-FFF2-40B4-BE49-F238E27FC236}">
                <a16:creationId xmlns:a16="http://schemas.microsoft.com/office/drawing/2014/main" id="{7C6C06DF-5D56-F040-9D75-46323AB6ABAD}"/>
              </a:ext>
            </a:extLst>
          </p:cNvPr>
          <p:cNvPicPr>
            <a:picLocks noChangeAspect="1"/>
          </p:cNvPicPr>
          <p:nvPr/>
        </p:nvPicPr>
        <p:blipFill>
          <a:blip r:embed="rId2"/>
          <a:stretch>
            <a:fillRect/>
          </a:stretch>
        </p:blipFill>
        <p:spPr>
          <a:xfrm>
            <a:off x="1536290" y="0"/>
            <a:ext cx="9119419" cy="6858000"/>
          </a:xfrm>
          <a:prstGeom prst="rect">
            <a:avLst/>
          </a:prstGeom>
        </p:spPr>
      </p:pic>
    </p:spTree>
    <p:extLst>
      <p:ext uri="{BB962C8B-B14F-4D97-AF65-F5344CB8AC3E}">
        <p14:creationId xmlns:p14="http://schemas.microsoft.com/office/powerpoint/2010/main" val="4781100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BC526A-4CF4-9248-8019-3E3FAB7D3E13}"/>
              </a:ext>
            </a:extLst>
          </p:cNvPr>
          <p:cNvSpPr>
            <a:spLocks noGrp="1"/>
          </p:cNvSpPr>
          <p:nvPr>
            <p:ph type="title"/>
          </p:nvPr>
        </p:nvSpPr>
        <p:spPr/>
        <p:txBody>
          <a:bodyPr/>
          <a:lstStyle/>
          <a:p>
            <a:r>
              <a:rPr lang="en-US" dirty="0"/>
              <a:t>How to deal with ownership</a:t>
            </a:r>
          </a:p>
        </p:txBody>
      </p:sp>
      <p:sp>
        <p:nvSpPr>
          <p:cNvPr id="3" name="Content Placeholder 2">
            <a:extLst>
              <a:ext uri="{FF2B5EF4-FFF2-40B4-BE49-F238E27FC236}">
                <a16:creationId xmlns:a16="http://schemas.microsoft.com/office/drawing/2014/main" id="{C1C22563-9F62-0F40-B682-C333471EC524}"/>
              </a:ext>
            </a:extLst>
          </p:cNvPr>
          <p:cNvSpPr>
            <a:spLocks noGrp="1"/>
          </p:cNvSpPr>
          <p:nvPr>
            <p:ph idx="1"/>
          </p:nvPr>
        </p:nvSpPr>
        <p:spPr/>
        <p:txBody>
          <a:bodyPr/>
          <a:lstStyle/>
          <a:p>
            <a:r>
              <a:rPr lang="en-US" dirty="0"/>
              <a:t>Return the variable that had ownership transferred</a:t>
            </a:r>
          </a:p>
          <a:p>
            <a:endParaRPr lang="en-US" dirty="0"/>
          </a:p>
          <a:p>
            <a:r>
              <a:rPr lang="en-US" dirty="0"/>
              <a:t>Use a </a:t>
            </a:r>
            <a:r>
              <a:rPr lang="en-US" b="1" i="1" dirty="0"/>
              <a:t>reference</a:t>
            </a:r>
          </a:p>
          <a:p>
            <a:endParaRPr lang="en-US" dirty="0"/>
          </a:p>
        </p:txBody>
      </p:sp>
    </p:spTree>
    <p:extLst>
      <p:ext uri="{BB962C8B-B14F-4D97-AF65-F5344CB8AC3E}">
        <p14:creationId xmlns:p14="http://schemas.microsoft.com/office/powerpoint/2010/main" val="373824857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BC526A-4CF4-9248-8019-3E3FAB7D3E13}"/>
              </a:ext>
            </a:extLst>
          </p:cNvPr>
          <p:cNvSpPr>
            <a:spLocks noGrp="1"/>
          </p:cNvSpPr>
          <p:nvPr>
            <p:ph type="title"/>
          </p:nvPr>
        </p:nvSpPr>
        <p:spPr/>
        <p:txBody>
          <a:bodyPr/>
          <a:lstStyle/>
          <a:p>
            <a:r>
              <a:rPr lang="en-US" dirty="0"/>
              <a:t>How to deal with ownership</a:t>
            </a:r>
          </a:p>
        </p:txBody>
      </p:sp>
      <p:sp>
        <p:nvSpPr>
          <p:cNvPr id="3" name="Content Placeholder 2">
            <a:extLst>
              <a:ext uri="{FF2B5EF4-FFF2-40B4-BE49-F238E27FC236}">
                <a16:creationId xmlns:a16="http://schemas.microsoft.com/office/drawing/2014/main" id="{C1C22563-9F62-0F40-B682-C333471EC524}"/>
              </a:ext>
            </a:extLst>
          </p:cNvPr>
          <p:cNvSpPr>
            <a:spLocks noGrp="1"/>
          </p:cNvSpPr>
          <p:nvPr>
            <p:ph idx="1"/>
          </p:nvPr>
        </p:nvSpPr>
        <p:spPr/>
        <p:txBody>
          <a:bodyPr/>
          <a:lstStyle/>
          <a:p>
            <a:r>
              <a:rPr lang="en-US" dirty="0"/>
              <a:t>Return the variable that had ownership transferred</a:t>
            </a:r>
          </a:p>
          <a:p>
            <a:endParaRPr lang="en-US" dirty="0"/>
          </a:p>
          <a:p>
            <a:r>
              <a:rPr lang="en-US" dirty="0"/>
              <a:t>Use a </a:t>
            </a:r>
            <a:r>
              <a:rPr lang="en-US" b="1" i="1" dirty="0"/>
              <a:t>reference</a:t>
            </a:r>
          </a:p>
          <a:p>
            <a:endParaRPr lang="en-US" dirty="0"/>
          </a:p>
        </p:txBody>
      </p:sp>
      <p:pic>
        <p:nvPicPr>
          <p:cNvPr id="4" name="Picture 3">
            <a:extLst>
              <a:ext uri="{FF2B5EF4-FFF2-40B4-BE49-F238E27FC236}">
                <a16:creationId xmlns:a16="http://schemas.microsoft.com/office/drawing/2014/main" id="{53C515F9-866C-4548-B4F4-43F2CEAAAEBE}"/>
              </a:ext>
            </a:extLst>
          </p:cNvPr>
          <p:cNvPicPr>
            <a:picLocks noChangeAspect="1"/>
          </p:cNvPicPr>
          <p:nvPr/>
        </p:nvPicPr>
        <p:blipFill>
          <a:blip r:embed="rId2"/>
          <a:stretch>
            <a:fillRect/>
          </a:stretch>
        </p:blipFill>
        <p:spPr>
          <a:xfrm>
            <a:off x="860778" y="0"/>
            <a:ext cx="10493022" cy="6872788"/>
          </a:xfrm>
          <a:prstGeom prst="rect">
            <a:avLst/>
          </a:prstGeom>
        </p:spPr>
      </p:pic>
    </p:spTree>
    <p:extLst>
      <p:ext uri="{BB962C8B-B14F-4D97-AF65-F5344CB8AC3E}">
        <p14:creationId xmlns:p14="http://schemas.microsoft.com/office/powerpoint/2010/main" val="210179859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BC526A-4CF4-9248-8019-3E3FAB7D3E13}"/>
              </a:ext>
            </a:extLst>
          </p:cNvPr>
          <p:cNvSpPr>
            <a:spLocks noGrp="1"/>
          </p:cNvSpPr>
          <p:nvPr>
            <p:ph type="title"/>
          </p:nvPr>
        </p:nvSpPr>
        <p:spPr/>
        <p:txBody>
          <a:bodyPr/>
          <a:lstStyle/>
          <a:p>
            <a:r>
              <a:rPr lang="en-US" dirty="0"/>
              <a:t>How to deal with ownership</a:t>
            </a:r>
          </a:p>
        </p:txBody>
      </p:sp>
      <p:sp>
        <p:nvSpPr>
          <p:cNvPr id="3" name="Content Placeholder 2">
            <a:extLst>
              <a:ext uri="{FF2B5EF4-FFF2-40B4-BE49-F238E27FC236}">
                <a16:creationId xmlns:a16="http://schemas.microsoft.com/office/drawing/2014/main" id="{C1C22563-9F62-0F40-B682-C333471EC524}"/>
              </a:ext>
            </a:extLst>
          </p:cNvPr>
          <p:cNvSpPr>
            <a:spLocks noGrp="1"/>
          </p:cNvSpPr>
          <p:nvPr>
            <p:ph idx="1"/>
          </p:nvPr>
        </p:nvSpPr>
        <p:spPr/>
        <p:txBody>
          <a:bodyPr/>
          <a:lstStyle/>
          <a:p>
            <a:r>
              <a:rPr lang="en-US" dirty="0"/>
              <a:t>Return the variable that had ownership transferred</a:t>
            </a:r>
          </a:p>
          <a:p>
            <a:endParaRPr lang="en-US" dirty="0"/>
          </a:p>
          <a:p>
            <a:r>
              <a:rPr lang="en-US" dirty="0"/>
              <a:t>Use a </a:t>
            </a:r>
            <a:r>
              <a:rPr lang="en-US" b="1" i="1" dirty="0"/>
              <a:t>reference</a:t>
            </a:r>
          </a:p>
          <a:p>
            <a:endParaRPr lang="en-US" dirty="0"/>
          </a:p>
        </p:txBody>
      </p:sp>
      <p:pic>
        <p:nvPicPr>
          <p:cNvPr id="4" name="Picture 3">
            <a:extLst>
              <a:ext uri="{FF2B5EF4-FFF2-40B4-BE49-F238E27FC236}">
                <a16:creationId xmlns:a16="http://schemas.microsoft.com/office/drawing/2014/main" id="{53C515F9-866C-4548-B4F4-43F2CEAAAEBE}"/>
              </a:ext>
            </a:extLst>
          </p:cNvPr>
          <p:cNvPicPr>
            <a:picLocks noChangeAspect="1"/>
          </p:cNvPicPr>
          <p:nvPr/>
        </p:nvPicPr>
        <p:blipFill>
          <a:blip r:embed="rId2"/>
          <a:stretch>
            <a:fillRect/>
          </a:stretch>
        </p:blipFill>
        <p:spPr>
          <a:xfrm>
            <a:off x="860778" y="0"/>
            <a:ext cx="10493022" cy="6872788"/>
          </a:xfrm>
          <a:prstGeom prst="rect">
            <a:avLst/>
          </a:prstGeom>
        </p:spPr>
      </p:pic>
      <p:sp>
        <p:nvSpPr>
          <p:cNvPr id="5" name="Rounded Rectangular Callout 4">
            <a:extLst>
              <a:ext uri="{FF2B5EF4-FFF2-40B4-BE49-F238E27FC236}">
                <a16:creationId xmlns:a16="http://schemas.microsoft.com/office/drawing/2014/main" id="{BC5F3FBE-F468-4E4D-B21F-8387E9F60435}"/>
              </a:ext>
            </a:extLst>
          </p:cNvPr>
          <p:cNvSpPr/>
          <p:nvPr/>
        </p:nvSpPr>
        <p:spPr>
          <a:xfrm>
            <a:off x="3648876" y="2055813"/>
            <a:ext cx="7323924" cy="1796184"/>
          </a:xfrm>
          <a:prstGeom prst="wedgeRoundRectCallout">
            <a:avLst>
              <a:gd name="adj1" fmla="val -19158"/>
              <a:gd name="adj2" fmla="val 9721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function5()</a:t>
            </a:r>
            <a:r>
              <a:rPr lang="en-US" sz="3200" dirty="0"/>
              <a:t> now takes a </a:t>
            </a:r>
            <a:r>
              <a:rPr lang="en-US" sz="3200" i="1" dirty="0"/>
              <a:t>reference</a:t>
            </a:r>
            <a:r>
              <a:rPr lang="en-US" sz="3200" dirty="0"/>
              <a:t> to a string as a parameter</a:t>
            </a:r>
          </a:p>
        </p:txBody>
      </p:sp>
    </p:spTree>
    <p:extLst>
      <p:ext uri="{BB962C8B-B14F-4D97-AF65-F5344CB8AC3E}">
        <p14:creationId xmlns:p14="http://schemas.microsoft.com/office/powerpoint/2010/main" val="395657622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BC526A-4CF4-9248-8019-3E3FAB7D3E13}"/>
              </a:ext>
            </a:extLst>
          </p:cNvPr>
          <p:cNvSpPr>
            <a:spLocks noGrp="1"/>
          </p:cNvSpPr>
          <p:nvPr>
            <p:ph type="title"/>
          </p:nvPr>
        </p:nvSpPr>
        <p:spPr/>
        <p:txBody>
          <a:bodyPr/>
          <a:lstStyle/>
          <a:p>
            <a:r>
              <a:rPr lang="en-US" dirty="0"/>
              <a:t>How to deal with ownership</a:t>
            </a:r>
          </a:p>
        </p:txBody>
      </p:sp>
      <p:sp>
        <p:nvSpPr>
          <p:cNvPr id="3" name="Content Placeholder 2">
            <a:extLst>
              <a:ext uri="{FF2B5EF4-FFF2-40B4-BE49-F238E27FC236}">
                <a16:creationId xmlns:a16="http://schemas.microsoft.com/office/drawing/2014/main" id="{C1C22563-9F62-0F40-B682-C333471EC524}"/>
              </a:ext>
            </a:extLst>
          </p:cNvPr>
          <p:cNvSpPr>
            <a:spLocks noGrp="1"/>
          </p:cNvSpPr>
          <p:nvPr>
            <p:ph idx="1"/>
          </p:nvPr>
        </p:nvSpPr>
        <p:spPr/>
        <p:txBody>
          <a:bodyPr/>
          <a:lstStyle/>
          <a:p>
            <a:r>
              <a:rPr lang="en-US" dirty="0"/>
              <a:t>Return the variable that had ownership transferred</a:t>
            </a:r>
          </a:p>
          <a:p>
            <a:endParaRPr lang="en-US" dirty="0"/>
          </a:p>
          <a:p>
            <a:r>
              <a:rPr lang="en-US" dirty="0"/>
              <a:t>Use a </a:t>
            </a:r>
            <a:r>
              <a:rPr lang="en-US" b="1" i="1" dirty="0"/>
              <a:t>reference</a:t>
            </a:r>
          </a:p>
          <a:p>
            <a:endParaRPr lang="en-US" dirty="0"/>
          </a:p>
        </p:txBody>
      </p:sp>
      <p:pic>
        <p:nvPicPr>
          <p:cNvPr id="4" name="Picture 3">
            <a:extLst>
              <a:ext uri="{FF2B5EF4-FFF2-40B4-BE49-F238E27FC236}">
                <a16:creationId xmlns:a16="http://schemas.microsoft.com/office/drawing/2014/main" id="{53C515F9-866C-4548-B4F4-43F2CEAAAEBE}"/>
              </a:ext>
            </a:extLst>
          </p:cNvPr>
          <p:cNvPicPr>
            <a:picLocks noChangeAspect="1"/>
          </p:cNvPicPr>
          <p:nvPr/>
        </p:nvPicPr>
        <p:blipFill>
          <a:blip r:embed="rId2"/>
          <a:stretch>
            <a:fillRect/>
          </a:stretch>
        </p:blipFill>
        <p:spPr>
          <a:xfrm>
            <a:off x="860778" y="0"/>
            <a:ext cx="10493022" cy="6872788"/>
          </a:xfrm>
          <a:prstGeom prst="rect">
            <a:avLst/>
          </a:prstGeom>
        </p:spPr>
      </p:pic>
      <p:sp>
        <p:nvSpPr>
          <p:cNvPr id="5" name="Rounded Rectangular Callout 4">
            <a:extLst>
              <a:ext uri="{FF2B5EF4-FFF2-40B4-BE49-F238E27FC236}">
                <a16:creationId xmlns:a16="http://schemas.microsoft.com/office/drawing/2014/main" id="{BC5F3FBE-F468-4E4D-B21F-8387E9F60435}"/>
              </a:ext>
            </a:extLst>
          </p:cNvPr>
          <p:cNvSpPr/>
          <p:nvPr/>
        </p:nvSpPr>
        <p:spPr>
          <a:xfrm>
            <a:off x="3648876" y="2055813"/>
            <a:ext cx="7323924" cy="1796184"/>
          </a:xfrm>
          <a:prstGeom prst="wedgeRoundRectCallout">
            <a:avLst>
              <a:gd name="adj1" fmla="val -19158"/>
              <a:gd name="adj2" fmla="val 9721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This means that function5() is </a:t>
            </a:r>
            <a:r>
              <a:rPr lang="en-US" sz="3200" i="1" dirty="0"/>
              <a:t>borrowing</a:t>
            </a:r>
            <a:r>
              <a:rPr lang="en-US" sz="3200" dirty="0"/>
              <a:t> </a:t>
            </a:r>
            <a:r>
              <a:rPr lang="en-US" sz="3200" b="1" i="1" dirty="0"/>
              <a:t>s</a:t>
            </a:r>
            <a:r>
              <a:rPr lang="en-US" sz="3200" dirty="0"/>
              <a:t> and will automatically return ownership to the enclosing scope</a:t>
            </a:r>
          </a:p>
        </p:txBody>
      </p:sp>
    </p:spTree>
    <p:extLst>
      <p:ext uri="{BB962C8B-B14F-4D97-AF65-F5344CB8AC3E}">
        <p14:creationId xmlns:p14="http://schemas.microsoft.com/office/powerpoint/2010/main" val="16784085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884FD2-1466-BF47-829E-C7C0DA8551FA}"/>
              </a:ext>
            </a:extLst>
          </p:cNvPr>
          <p:cNvSpPr>
            <a:spLocks noGrp="1"/>
          </p:cNvSpPr>
          <p:nvPr>
            <p:ph type="title"/>
          </p:nvPr>
        </p:nvSpPr>
        <p:spPr/>
        <p:txBody>
          <a:bodyPr/>
          <a:lstStyle/>
          <a:p>
            <a:r>
              <a:rPr lang="en-US" dirty="0"/>
              <a:t>Ownership Rules</a:t>
            </a:r>
          </a:p>
        </p:txBody>
      </p:sp>
      <p:sp>
        <p:nvSpPr>
          <p:cNvPr id="3" name="Content Placeholder 2">
            <a:extLst>
              <a:ext uri="{FF2B5EF4-FFF2-40B4-BE49-F238E27FC236}">
                <a16:creationId xmlns:a16="http://schemas.microsoft.com/office/drawing/2014/main" id="{0C015214-CF21-9043-8098-D5D6586BE53E}"/>
              </a:ext>
            </a:extLst>
          </p:cNvPr>
          <p:cNvSpPr>
            <a:spLocks noGrp="1"/>
          </p:cNvSpPr>
          <p:nvPr>
            <p:ph idx="1"/>
          </p:nvPr>
        </p:nvSpPr>
        <p:spPr/>
        <p:txBody>
          <a:bodyPr/>
          <a:lstStyle/>
          <a:p>
            <a:r>
              <a:rPr lang="en-US" b="1" dirty="0"/>
              <a:t>Each value in Rust has a variable that is its </a:t>
            </a:r>
            <a:r>
              <a:rPr lang="en-US" b="1" i="1" dirty="0"/>
              <a:t>owner.</a:t>
            </a:r>
            <a:endParaRPr lang="en-US" b="1" dirty="0"/>
          </a:p>
          <a:p>
            <a:endParaRPr lang="en-US" b="1" dirty="0"/>
          </a:p>
          <a:p>
            <a:r>
              <a:rPr lang="en-US" b="1" dirty="0"/>
              <a:t>There can be only one owner at a time.</a:t>
            </a:r>
          </a:p>
          <a:p>
            <a:endParaRPr lang="en-US" b="1" dirty="0"/>
          </a:p>
          <a:p>
            <a:r>
              <a:rPr lang="en-US" b="1" dirty="0"/>
              <a:t>When owner goes out of scope </a:t>
            </a:r>
            <a:r>
              <a:rPr lang="en-US" b="1" dirty="0">
                <a:sym typeface="Wingdings" pitchFamily="2" charset="2"/>
              </a:rPr>
              <a:t> the value is </a:t>
            </a:r>
            <a:r>
              <a:rPr lang="en-US" b="1" i="1" dirty="0">
                <a:sym typeface="Wingdings" pitchFamily="2" charset="2"/>
              </a:rPr>
              <a:t>dropped</a:t>
            </a:r>
            <a:endParaRPr lang="en-US" b="1" dirty="0"/>
          </a:p>
        </p:txBody>
      </p:sp>
    </p:spTree>
    <p:extLst>
      <p:ext uri="{BB962C8B-B14F-4D97-AF65-F5344CB8AC3E}">
        <p14:creationId xmlns:p14="http://schemas.microsoft.com/office/powerpoint/2010/main" val="3939016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BC526A-4CF4-9248-8019-3E3FAB7D3E13}"/>
              </a:ext>
            </a:extLst>
          </p:cNvPr>
          <p:cNvSpPr>
            <a:spLocks noGrp="1"/>
          </p:cNvSpPr>
          <p:nvPr>
            <p:ph type="title"/>
          </p:nvPr>
        </p:nvSpPr>
        <p:spPr/>
        <p:txBody>
          <a:bodyPr/>
          <a:lstStyle/>
          <a:p>
            <a:r>
              <a:rPr lang="en-US" dirty="0"/>
              <a:t>How to deal with ownership</a:t>
            </a:r>
          </a:p>
        </p:txBody>
      </p:sp>
      <p:sp>
        <p:nvSpPr>
          <p:cNvPr id="3" name="Content Placeholder 2">
            <a:extLst>
              <a:ext uri="{FF2B5EF4-FFF2-40B4-BE49-F238E27FC236}">
                <a16:creationId xmlns:a16="http://schemas.microsoft.com/office/drawing/2014/main" id="{C1C22563-9F62-0F40-B682-C333471EC524}"/>
              </a:ext>
            </a:extLst>
          </p:cNvPr>
          <p:cNvSpPr>
            <a:spLocks noGrp="1"/>
          </p:cNvSpPr>
          <p:nvPr>
            <p:ph idx="1"/>
          </p:nvPr>
        </p:nvSpPr>
        <p:spPr/>
        <p:txBody>
          <a:bodyPr/>
          <a:lstStyle/>
          <a:p>
            <a:r>
              <a:rPr lang="en-US" dirty="0"/>
              <a:t>Return the variable that had ownership transferred</a:t>
            </a:r>
          </a:p>
          <a:p>
            <a:endParaRPr lang="en-US" dirty="0"/>
          </a:p>
          <a:p>
            <a:r>
              <a:rPr lang="en-US" dirty="0"/>
              <a:t>Use a </a:t>
            </a:r>
            <a:r>
              <a:rPr lang="en-US" b="1" i="1" dirty="0"/>
              <a:t>reference</a:t>
            </a:r>
          </a:p>
          <a:p>
            <a:endParaRPr lang="en-US" dirty="0"/>
          </a:p>
        </p:txBody>
      </p:sp>
      <p:pic>
        <p:nvPicPr>
          <p:cNvPr id="4" name="Picture 3">
            <a:extLst>
              <a:ext uri="{FF2B5EF4-FFF2-40B4-BE49-F238E27FC236}">
                <a16:creationId xmlns:a16="http://schemas.microsoft.com/office/drawing/2014/main" id="{53C515F9-866C-4548-B4F4-43F2CEAAAEBE}"/>
              </a:ext>
            </a:extLst>
          </p:cNvPr>
          <p:cNvPicPr>
            <a:picLocks noChangeAspect="1"/>
          </p:cNvPicPr>
          <p:nvPr/>
        </p:nvPicPr>
        <p:blipFill>
          <a:blip r:embed="rId2"/>
          <a:stretch>
            <a:fillRect/>
          </a:stretch>
        </p:blipFill>
        <p:spPr>
          <a:xfrm>
            <a:off x="860778" y="0"/>
            <a:ext cx="10493022" cy="6872788"/>
          </a:xfrm>
          <a:prstGeom prst="rect">
            <a:avLst/>
          </a:prstGeom>
        </p:spPr>
      </p:pic>
      <p:sp>
        <p:nvSpPr>
          <p:cNvPr id="5" name="Rounded Rectangular Callout 4">
            <a:extLst>
              <a:ext uri="{FF2B5EF4-FFF2-40B4-BE49-F238E27FC236}">
                <a16:creationId xmlns:a16="http://schemas.microsoft.com/office/drawing/2014/main" id="{BC5F3FBE-F468-4E4D-B21F-8387E9F60435}"/>
              </a:ext>
            </a:extLst>
          </p:cNvPr>
          <p:cNvSpPr/>
          <p:nvPr/>
        </p:nvSpPr>
        <p:spPr>
          <a:xfrm>
            <a:off x="3385639" y="2988108"/>
            <a:ext cx="7323924" cy="2026372"/>
          </a:xfrm>
          <a:prstGeom prst="wedgeRoundRectCallout">
            <a:avLst>
              <a:gd name="adj1" fmla="val -27860"/>
              <a:gd name="adj2" fmla="val -6551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Note that we have to make sure we send a reference into function5()</a:t>
            </a:r>
          </a:p>
          <a:p>
            <a:pPr algn="ctr"/>
            <a:endParaRPr lang="en-US" sz="3200" dirty="0"/>
          </a:p>
          <a:p>
            <a:pPr algn="ctr"/>
            <a:r>
              <a:rPr lang="en-US" sz="3200" dirty="0"/>
              <a:t>The compiler will complain if we don’t</a:t>
            </a:r>
          </a:p>
        </p:txBody>
      </p:sp>
    </p:spTree>
    <p:extLst>
      <p:ext uri="{BB962C8B-B14F-4D97-AF65-F5344CB8AC3E}">
        <p14:creationId xmlns:p14="http://schemas.microsoft.com/office/powerpoint/2010/main" val="278868225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BC526A-4CF4-9248-8019-3E3FAB7D3E13}"/>
              </a:ext>
            </a:extLst>
          </p:cNvPr>
          <p:cNvSpPr>
            <a:spLocks noGrp="1"/>
          </p:cNvSpPr>
          <p:nvPr>
            <p:ph type="title"/>
          </p:nvPr>
        </p:nvSpPr>
        <p:spPr/>
        <p:txBody>
          <a:bodyPr/>
          <a:lstStyle/>
          <a:p>
            <a:r>
              <a:rPr lang="en-US" dirty="0"/>
              <a:t>How to deal with ownership</a:t>
            </a:r>
          </a:p>
        </p:txBody>
      </p:sp>
      <p:sp>
        <p:nvSpPr>
          <p:cNvPr id="3" name="Content Placeholder 2">
            <a:extLst>
              <a:ext uri="{FF2B5EF4-FFF2-40B4-BE49-F238E27FC236}">
                <a16:creationId xmlns:a16="http://schemas.microsoft.com/office/drawing/2014/main" id="{C1C22563-9F62-0F40-B682-C333471EC524}"/>
              </a:ext>
            </a:extLst>
          </p:cNvPr>
          <p:cNvSpPr>
            <a:spLocks noGrp="1"/>
          </p:cNvSpPr>
          <p:nvPr>
            <p:ph idx="1"/>
          </p:nvPr>
        </p:nvSpPr>
        <p:spPr/>
        <p:txBody>
          <a:bodyPr/>
          <a:lstStyle/>
          <a:p>
            <a:r>
              <a:rPr lang="en-US" dirty="0"/>
              <a:t>Return the variable that had ownership transferred</a:t>
            </a:r>
          </a:p>
          <a:p>
            <a:endParaRPr lang="en-US" dirty="0"/>
          </a:p>
          <a:p>
            <a:r>
              <a:rPr lang="en-US" dirty="0"/>
              <a:t>Use a </a:t>
            </a:r>
            <a:r>
              <a:rPr lang="en-US" b="1" i="1" dirty="0"/>
              <a:t>reference</a:t>
            </a:r>
          </a:p>
          <a:p>
            <a:endParaRPr lang="en-US" dirty="0"/>
          </a:p>
        </p:txBody>
      </p:sp>
      <p:pic>
        <p:nvPicPr>
          <p:cNvPr id="4" name="Picture 3">
            <a:extLst>
              <a:ext uri="{FF2B5EF4-FFF2-40B4-BE49-F238E27FC236}">
                <a16:creationId xmlns:a16="http://schemas.microsoft.com/office/drawing/2014/main" id="{53C515F9-866C-4548-B4F4-43F2CEAAAEBE}"/>
              </a:ext>
            </a:extLst>
          </p:cNvPr>
          <p:cNvPicPr>
            <a:picLocks noChangeAspect="1"/>
          </p:cNvPicPr>
          <p:nvPr/>
        </p:nvPicPr>
        <p:blipFill>
          <a:blip r:embed="rId2"/>
          <a:stretch>
            <a:fillRect/>
          </a:stretch>
        </p:blipFill>
        <p:spPr>
          <a:xfrm>
            <a:off x="860778" y="0"/>
            <a:ext cx="10493022" cy="6872788"/>
          </a:xfrm>
          <a:prstGeom prst="rect">
            <a:avLst/>
          </a:prstGeom>
        </p:spPr>
      </p:pic>
      <p:sp>
        <p:nvSpPr>
          <p:cNvPr id="5" name="Rounded Rectangular Callout 4">
            <a:extLst>
              <a:ext uri="{FF2B5EF4-FFF2-40B4-BE49-F238E27FC236}">
                <a16:creationId xmlns:a16="http://schemas.microsoft.com/office/drawing/2014/main" id="{BC5F3FBE-F468-4E4D-B21F-8387E9F60435}"/>
              </a:ext>
            </a:extLst>
          </p:cNvPr>
          <p:cNvSpPr/>
          <p:nvPr/>
        </p:nvSpPr>
        <p:spPr>
          <a:xfrm>
            <a:off x="3385639" y="2988108"/>
            <a:ext cx="7323924" cy="2026372"/>
          </a:xfrm>
          <a:prstGeom prst="wedgeRoundRectCallout">
            <a:avLst>
              <a:gd name="adj1" fmla="val -27860"/>
              <a:gd name="adj2" fmla="val -6551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Note that we have to make sure we send a reference into function5()</a:t>
            </a:r>
          </a:p>
          <a:p>
            <a:pPr algn="ctr"/>
            <a:endParaRPr lang="en-US" sz="3200" dirty="0"/>
          </a:p>
          <a:p>
            <a:pPr algn="ctr"/>
            <a:r>
              <a:rPr lang="en-US" sz="3200" dirty="0"/>
              <a:t>The compiler will complain if we don’t</a:t>
            </a:r>
          </a:p>
        </p:txBody>
      </p:sp>
      <p:pic>
        <p:nvPicPr>
          <p:cNvPr id="7" name="Picture 6" descr="A screenshot of a cell phone&#10;&#10;Description automatically generated">
            <a:extLst>
              <a:ext uri="{FF2B5EF4-FFF2-40B4-BE49-F238E27FC236}">
                <a16:creationId xmlns:a16="http://schemas.microsoft.com/office/drawing/2014/main" id="{502E38C3-F056-A942-81C9-138F8CDCFF07}"/>
              </a:ext>
            </a:extLst>
          </p:cNvPr>
          <p:cNvPicPr>
            <a:picLocks noChangeAspect="1"/>
          </p:cNvPicPr>
          <p:nvPr/>
        </p:nvPicPr>
        <p:blipFill>
          <a:blip r:embed="rId3"/>
          <a:stretch>
            <a:fillRect/>
          </a:stretch>
        </p:blipFill>
        <p:spPr>
          <a:xfrm>
            <a:off x="-209168" y="1129800"/>
            <a:ext cx="12479154" cy="4550564"/>
          </a:xfrm>
          <a:prstGeom prst="rect">
            <a:avLst/>
          </a:prstGeom>
        </p:spPr>
      </p:pic>
    </p:spTree>
    <p:extLst>
      <p:ext uri="{BB962C8B-B14F-4D97-AF65-F5344CB8AC3E}">
        <p14:creationId xmlns:p14="http://schemas.microsoft.com/office/powerpoint/2010/main" val="307588887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FCB974-45B0-BF4D-A744-A1DD882E77CB}"/>
              </a:ext>
            </a:extLst>
          </p:cNvPr>
          <p:cNvSpPr>
            <a:spLocks noGrp="1"/>
          </p:cNvSpPr>
          <p:nvPr>
            <p:ph type="title"/>
          </p:nvPr>
        </p:nvSpPr>
        <p:spPr/>
        <p:txBody>
          <a:bodyPr/>
          <a:lstStyle/>
          <a:p>
            <a:r>
              <a:rPr lang="en-US" dirty="0"/>
              <a:t>Exercises</a:t>
            </a:r>
          </a:p>
        </p:txBody>
      </p:sp>
      <p:sp>
        <p:nvSpPr>
          <p:cNvPr id="3" name="Content Placeholder 2">
            <a:extLst>
              <a:ext uri="{FF2B5EF4-FFF2-40B4-BE49-F238E27FC236}">
                <a16:creationId xmlns:a16="http://schemas.microsoft.com/office/drawing/2014/main" id="{3DC5E189-1049-5643-89CE-CF3851854435}"/>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92150677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FCB974-45B0-BF4D-A744-A1DD882E77CB}"/>
              </a:ext>
            </a:extLst>
          </p:cNvPr>
          <p:cNvSpPr>
            <a:spLocks noGrp="1"/>
          </p:cNvSpPr>
          <p:nvPr>
            <p:ph type="title"/>
          </p:nvPr>
        </p:nvSpPr>
        <p:spPr/>
        <p:txBody>
          <a:bodyPr/>
          <a:lstStyle/>
          <a:p>
            <a:r>
              <a:rPr lang="en-US" dirty="0"/>
              <a:t>Exercises</a:t>
            </a:r>
          </a:p>
        </p:txBody>
      </p:sp>
      <p:sp>
        <p:nvSpPr>
          <p:cNvPr id="3" name="Content Placeholder 2">
            <a:extLst>
              <a:ext uri="{FF2B5EF4-FFF2-40B4-BE49-F238E27FC236}">
                <a16:creationId xmlns:a16="http://schemas.microsoft.com/office/drawing/2014/main" id="{3DC5E189-1049-5643-89CE-CF3851854435}"/>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415BE220-756B-A045-980A-A874DA3E14D8}"/>
              </a:ext>
            </a:extLst>
          </p:cNvPr>
          <p:cNvPicPr>
            <a:picLocks noChangeAspect="1"/>
          </p:cNvPicPr>
          <p:nvPr/>
        </p:nvPicPr>
        <p:blipFill>
          <a:blip r:embed="rId2"/>
          <a:stretch>
            <a:fillRect/>
          </a:stretch>
        </p:blipFill>
        <p:spPr>
          <a:xfrm>
            <a:off x="860778" y="0"/>
            <a:ext cx="10470444" cy="6858000"/>
          </a:xfrm>
          <a:prstGeom prst="rect">
            <a:avLst/>
          </a:prstGeom>
        </p:spPr>
      </p:pic>
    </p:spTree>
    <p:extLst>
      <p:ext uri="{BB962C8B-B14F-4D97-AF65-F5344CB8AC3E}">
        <p14:creationId xmlns:p14="http://schemas.microsoft.com/office/powerpoint/2010/main" val="49407534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FCB974-45B0-BF4D-A744-A1DD882E77CB}"/>
              </a:ext>
            </a:extLst>
          </p:cNvPr>
          <p:cNvSpPr>
            <a:spLocks noGrp="1"/>
          </p:cNvSpPr>
          <p:nvPr>
            <p:ph type="title"/>
          </p:nvPr>
        </p:nvSpPr>
        <p:spPr/>
        <p:txBody>
          <a:bodyPr/>
          <a:lstStyle/>
          <a:p>
            <a:r>
              <a:rPr lang="en-US" dirty="0"/>
              <a:t>Exercises</a:t>
            </a:r>
          </a:p>
        </p:txBody>
      </p:sp>
      <p:sp>
        <p:nvSpPr>
          <p:cNvPr id="3" name="Content Placeholder 2">
            <a:extLst>
              <a:ext uri="{FF2B5EF4-FFF2-40B4-BE49-F238E27FC236}">
                <a16:creationId xmlns:a16="http://schemas.microsoft.com/office/drawing/2014/main" id="{3DC5E189-1049-5643-89CE-CF3851854435}"/>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415BE220-756B-A045-980A-A874DA3E14D8}"/>
              </a:ext>
            </a:extLst>
          </p:cNvPr>
          <p:cNvPicPr>
            <a:picLocks noChangeAspect="1"/>
          </p:cNvPicPr>
          <p:nvPr/>
        </p:nvPicPr>
        <p:blipFill>
          <a:blip r:embed="rId2"/>
          <a:stretch>
            <a:fillRect/>
          </a:stretch>
        </p:blipFill>
        <p:spPr>
          <a:xfrm>
            <a:off x="860778" y="0"/>
            <a:ext cx="10470444" cy="6858000"/>
          </a:xfrm>
          <a:prstGeom prst="rect">
            <a:avLst/>
          </a:prstGeom>
        </p:spPr>
      </p:pic>
      <p:sp>
        <p:nvSpPr>
          <p:cNvPr id="5" name="Explosion 2 4">
            <a:extLst>
              <a:ext uri="{FF2B5EF4-FFF2-40B4-BE49-F238E27FC236}">
                <a16:creationId xmlns:a16="http://schemas.microsoft.com/office/drawing/2014/main" id="{AB057601-78CD-EE47-9CD7-ED7E6D235367}"/>
              </a:ext>
            </a:extLst>
          </p:cNvPr>
          <p:cNvSpPr/>
          <p:nvPr/>
        </p:nvSpPr>
        <p:spPr>
          <a:xfrm>
            <a:off x="7980219" y="1825625"/>
            <a:ext cx="3186545" cy="2408527"/>
          </a:xfrm>
          <a:prstGeom prst="irregularSeal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Will it compile?</a:t>
            </a:r>
          </a:p>
        </p:txBody>
      </p:sp>
    </p:spTree>
    <p:extLst>
      <p:ext uri="{BB962C8B-B14F-4D97-AF65-F5344CB8AC3E}">
        <p14:creationId xmlns:p14="http://schemas.microsoft.com/office/powerpoint/2010/main" val="161511902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88DC31-0AF0-634C-823F-E366C540D70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4215711-F1F2-D247-ACE3-70B5DCE2C8FD}"/>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6FD55B01-D4E1-DF44-B3C5-FFC03889F43D}"/>
              </a:ext>
            </a:extLst>
          </p:cNvPr>
          <p:cNvPicPr>
            <a:picLocks noChangeAspect="1"/>
          </p:cNvPicPr>
          <p:nvPr/>
        </p:nvPicPr>
        <p:blipFill>
          <a:blip r:embed="rId2"/>
          <a:stretch>
            <a:fillRect/>
          </a:stretch>
        </p:blipFill>
        <p:spPr>
          <a:xfrm>
            <a:off x="860778" y="0"/>
            <a:ext cx="10470444" cy="6858000"/>
          </a:xfrm>
          <a:prstGeom prst="rect">
            <a:avLst/>
          </a:prstGeom>
        </p:spPr>
      </p:pic>
    </p:spTree>
    <p:extLst>
      <p:ext uri="{BB962C8B-B14F-4D97-AF65-F5344CB8AC3E}">
        <p14:creationId xmlns:p14="http://schemas.microsoft.com/office/powerpoint/2010/main" val="228238668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88DC31-0AF0-634C-823F-E366C540D70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4215711-F1F2-D247-ACE3-70B5DCE2C8FD}"/>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6FD55B01-D4E1-DF44-B3C5-FFC03889F43D}"/>
              </a:ext>
            </a:extLst>
          </p:cNvPr>
          <p:cNvPicPr>
            <a:picLocks noChangeAspect="1"/>
          </p:cNvPicPr>
          <p:nvPr/>
        </p:nvPicPr>
        <p:blipFill>
          <a:blip r:embed="rId2"/>
          <a:stretch>
            <a:fillRect/>
          </a:stretch>
        </p:blipFill>
        <p:spPr>
          <a:xfrm>
            <a:off x="860778" y="0"/>
            <a:ext cx="10470444" cy="6858000"/>
          </a:xfrm>
          <a:prstGeom prst="rect">
            <a:avLst/>
          </a:prstGeom>
        </p:spPr>
      </p:pic>
      <p:sp>
        <p:nvSpPr>
          <p:cNvPr id="5" name="Explosion 2 4">
            <a:extLst>
              <a:ext uri="{FF2B5EF4-FFF2-40B4-BE49-F238E27FC236}">
                <a16:creationId xmlns:a16="http://schemas.microsoft.com/office/drawing/2014/main" id="{C640E218-4DE6-3349-9BAB-12435753692A}"/>
              </a:ext>
            </a:extLst>
          </p:cNvPr>
          <p:cNvSpPr/>
          <p:nvPr/>
        </p:nvSpPr>
        <p:spPr>
          <a:xfrm>
            <a:off x="7980219" y="1825625"/>
            <a:ext cx="3186545" cy="2408527"/>
          </a:xfrm>
          <a:prstGeom prst="irregularSeal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Will it compile?</a:t>
            </a:r>
          </a:p>
        </p:txBody>
      </p:sp>
    </p:spTree>
    <p:extLst>
      <p:ext uri="{BB962C8B-B14F-4D97-AF65-F5344CB8AC3E}">
        <p14:creationId xmlns:p14="http://schemas.microsoft.com/office/powerpoint/2010/main" val="71010287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5FC868-6DB8-3C4F-B7FA-55E38BFFEAE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7131FCD-6706-0542-AF8C-47E8C4996C7A}"/>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902F7CB8-AD4C-824C-8B4B-176A96549B3B}"/>
              </a:ext>
            </a:extLst>
          </p:cNvPr>
          <p:cNvPicPr>
            <a:picLocks noChangeAspect="1"/>
          </p:cNvPicPr>
          <p:nvPr/>
        </p:nvPicPr>
        <p:blipFill>
          <a:blip r:embed="rId2"/>
          <a:stretch>
            <a:fillRect/>
          </a:stretch>
        </p:blipFill>
        <p:spPr>
          <a:xfrm>
            <a:off x="860778" y="0"/>
            <a:ext cx="10470444" cy="6858000"/>
          </a:xfrm>
          <a:prstGeom prst="rect">
            <a:avLst/>
          </a:prstGeom>
        </p:spPr>
      </p:pic>
    </p:spTree>
    <p:extLst>
      <p:ext uri="{BB962C8B-B14F-4D97-AF65-F5344CB8AC3E}">
        <p14:creationId xmlns:p14="http://schemas.microsoft.com/office/powerpoint/2010/main" val="228927693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5FC868-6DB8-3C4F-B7FA-55E38BFFEAE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7131FCD-6706-0542-AF8C-47E8C4996C7A}"/>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902F7CB8-AD4C-824C-8B4B-176A96549B3B}"/>
              </a:ext>
            </a:extLst>
          </p:cNvPr>
          <p:cNvPicPr>
            <a:picLocks noChangeAspect="1"/>
          </p:cNvPicPr>
          <p:nvPr/>
        </p:nvPicPr>
        <p:blipFill>
          <a:blip r:embed="rId2"/>
          <a:stretch>
            <a:fillRect/>
          </a:stretch>
        </p:blipFill>
        <p:spPr>
          <a:xfrm>
            <a:off x="860778" y="0"/>
            <a:ext cx="10470444" cy="6858000"/>
          </a:xfrm>
          <a:prstGeom prst="rect">
            <a:avLst/>
          </a:prstGeom>
        </p:spPr>
      </p:pic>
      <p:sp>
        <p:nvSpPr>
          <p:cNvPr id="6" name="Explosion 2 5">
            <a:extLst>
              <a:ext uri="{FF2B5EF4-FFF2-40B4-BE49-F238E27FC236}">
                <a16:creationId xmlns:a16="http://schemas.microsoft.com/office/drawing/2014/main" id="{F99CA923-9921-2B4C-9D97-D89B726CFBAC}"/>
              </a:ext>
            </a:extLst>
          </p:cNvPr>
          <p:cNvSpPr/>
          <p:nvPr/>
        </p:nvSpPr>
        <p:spPr>
          <a:xfrm>
            <a:off x="7980219" y="1825625"/>
            <a:ext cx="3186545" cy="2408527"/>
          </a:xfrm>
          <a:prstGeom prst="irregularSeal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Will it compile?</a:t>
            </a:r>
          </a:p>
        </p:txBody>
      </p:sp>
    </p:spTree>
    <p:extLst>
      <p:ext uri="{BB962C8B-B14F-4D97-AF65-F5344CB8AC3E}">
        <p14:creationId xmlns:p14="http://schemas.microsoft.com/office/powerpoint/2010/main" val="172460070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280819-F6B6-0244-9295-70FD4391A08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F0341FB-3EF0-0343-8F62-0E62D853D565}"/>
              </a:ext>
            </a:extLst>
          </p:cNvPr>
          <p:cNvSpPr>
            <a:spLocks noGrp="1"/>
          </p:cNvSpPr>
          <p:nvPr>
            <p:ph idx="1"/>
          </p:nvPr>
        </p:nvSpPr>
        <p:spPr/>
        <p:txBody>
          <a:bodyPr/>
          <a:lstStyle/>
          <a:p>
            <a:endParaRPr lang="en-US"/>
          </a:p>
        </p:txBody>
      </p:sp>
      <p:pic>
        <p:nvPicPr>
          <p:cNvPr id="7" name="Picture 6">
            <a:extLst>
              <a:ext uri="{FF2B5EF4-FFF2-40B4-BE49-F238E27FC236}">
                <a16:creationId xmlns:a16="http://schemas.microsoft.com/office/drawing/2014/main" id="{06C4EDC5-D85F-F248-998A-25308CD2CE37}"/>
              </a:ext>
            </a:extLst>
          </p:cNvPr>
          <p:cNvPicPr>
            <a:picLocks noChangeAspect="1"/>
          </p:cNvPicPr>
          <p:nvPr/>
        </p:nvPicPr>
        <p:blipFill>
          <a:blip r:embed="rId2"/>
          <a:stretch>
            <a:fillRect/>
          </a:stretch>
        </p:blipFill>
        <p:spPr>
          <a:xfrm>
            <a:off x="860778" y="0"/>
            <a:ext cx="10470444" cy="6858000"/>
          </a:xfrm>
          <a:prstGeom prst="rect">
            <a:avLst/>
          </a:prstGeom>
        </p:spPr>
      </p:pic>
    </p:spTree>
    <p:extLst>
      <p:ext uri="{BB962C8B-B14F-4D97-AF65-F5344CB8AC3E}">
        <p14:creationId xmlns:p14="http://schemas.microsoft.com/office/powerpoint/2010/main" val="28862561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884FD2-1466-BF47-829E-C7C0DA8551FA}"/>
              </a:ext>
            </a:extLst>
          </p:cNvPr>
          <p:cNvSpPr>
            <a:spLocks noGrp="1"/>
          </p:cNvSpPr>
          <p:nvPr>
            <p:ph type="title"/>
          </p:nvPr>
        </p:nvSpPr>
        <p:spPr/>
        <p:txBody>
          <a:bodyPr/>
          <a:lstStyle/>
          <a:p>
            <a:r>
              <a:rPr lang="en-US" dirty="0"/>
              <a:t>Ownership Rules</a:t>
            </a:r>
          </a:p>
        </p:txBody>
      </p:sp>
      <p:sp>
        <p:nvSpPr>
          <p:cNvPr id="3" name="Content Placeholder 2">
            <a:extLst>
              <a:ext uri="{FF2B5EF4-FFF2-40B4-BE49-F238E27FC236}">
                <a16:creationId xmlns:a16="http://schemas.microsoft.com/office/drawing/2014/main" id="{0C015214-CF21-9043-8098-D5D6586BE53E}"/>
              </a:ext>
            </a:extLst>
          </p:cNvPr>
          <p:cNvSpPr>
            <a:spLocks noGrp="1"/>
          </p:cNvSpPr>
          <p:nvPr>
            <p:ph idx="1"/>
          </p:nvPr>
        </p:nvSpPr>
        <p:spPr/>
        <p:txBody>
          <a:bodyPr/>
          <a:lstStyle/>
          <a:p>
            <a:r>
              <a:rPr lang="en-US" b="1" dirty="0"/>
              <a:t>Each value in Rust has a variable that is its </a:t>
            </a:r>
            <a:r>
              <a:rPr lang="en-US" b="1" i="1" dirty="0"/>
              <a:t>owner.</a:t>
            </a:r>
            <a:endParaRPr lang="en-US" b="1" dirty="0"/>
          </a:p>
          <a:p>
            <a:endParaRPr lang="en-US" b="1" dirty="0"/>
          </a:p>
          <a:p>
            <a:r>
              <a:rPr lang="en-US" b="1" dirty="0"/>
              <a:t>There can be only one owner at a time.</a:t>
            </a:r>
          </a:p>
          <a:p>
            <a:endParaRPr lang="en-US" b="1"/>
          </a:p>
          <a:p>
            <a:r>
              <a:rPr lang="en-US" b="1"/>
              <a:t>When </a:t>
            </a:r>
            <a:r>
              <a:rPr lang="en-US" b="1" dirty="0"/>
              <a:t>owner goes out of scope </a:t>
            </a:r>
            <a:r>
              <a:rPr lang="en-US" b="1" dirty="0">
                <a:sym typeface="Wingdings" pitchFamily="2" charset="2"/>
              </a:rPr>
              <a:t> the value is </a:t>
            </a:r>
            <a:r>
              <a:rPr lang="en-US" b="1" i="1" dirty="0">
                <a:sym typeface="Wingdings" pitchFamily="2" charset="2"/>
              </a:rPr>
              <a:t>dropped</a:t>
            </a:r>
            <a:endParaRPr lang="en-US" b="1" dirty="0"/>
          </a:p>
        </p:txBody>
      </p:sp>
      <p:sp>
        <p:nvSpPr>
          <p:cNvPr id="4" name="Explosion 2 3">
            <a:extLst>
              <a:ext uri="{FF2B5EF4-FFF2-40B4-BE49-F238E27FC236}">
                <a16:creationId xmlns:a16="http://schemas.microsoft.com/office/drawing/2014/main" id="{006A8B16-70AE-A84B-B2DC-7ED3A30DD0A2}"/>
              </a:ext>
            </a:extLst>
          </p:cNvPr>
          <p:cNvSpPr/>
          <p:nvPr/>
        </p:nvSpPr>
        <p:spPr>
          <a:xfrm>
            <a:off x="1219200" y="365125"/>
            <a:ext cx="9809018" cy="5811837"/>
          </a:xfrm>
          <a:prstGeom prst="irregularSeal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Simple! No risk of double frees, no dangling pointers, etc.</a:t>
            </a:r>
          </a:p>
        </p:txBody>
      </p:sp>
    </p:spTree>
    <p:extLst>
      <p:ext uri="{BB962C8B-B14F-4D97-AF65-F5344CB8AC3E}">
        <p14:creationId xmlns:p14="http://schemas.microsoft.com/office/powerpoint/2010/main" val="83936041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280819-F6B6-0244-9295-70FD4391A08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F0341FB-3EF0-0343-8F62-0E62D853D565}"/>
              </a:ext>
            </a:extLst>
          </p:cNvPr>
          <p:cNvSpPr>
            <a:spLocks noGrp="1"/>
          </p:cNvSpPr>
          <p:nvPr>
            <p:ph idx="1"/>
          </p:nvPr>
        </p:nvSpPr>
        <p:spPr/>
        <p:txBody>
          <a:bodyPr/>
          <a:lstStyle/>
          <a:p>
            <a:endParaRPr lang="en-US"/>
          </a:p>
        </p:txBody>
      </p:sp>
      <p:pic>
        <p:nvPicPr>
          <p:cNvPr id="7" name="Picture 6">
            <a:extLst>
              <a:ext uri="{FF2B5EF4-FFF2-40B4-BE49-F238E27FC236}">
                <a16:creationId xmlns:a16="http://schemas.microsoft.com/office/drawing/2014/main" id="{06C4EDC5-D85F-F248-998A-25308CD2CE37}"/>
              </a:ext>
            </a:extLst>
          </p:cNvPr>
          <p:cNvPicPr>
            <a:picLocks noChangeAspect="1"/>
          </p:cNvPicPr>
          <p:nvPr/>
        </p:nvPicPr>
        <p:blipFill>
          <a:blip r:embed="rId2"/>
          <a:stretch>
            <a:fillRect/>
          </a:stretch>
        </p:blipFill>
        <p:spPr>
          <a:xfrm>
            <a:off x="860778" y="0"/>
            <a:ext cx="10470444" cy="6858000"/>
          </a:xfrm>
          <a:prstGeom prst="rect">
            <a:avLst/>
          </a:prstGeom>
        </p:spPr>
      </p:pic>
      <p:sp>
        <p:nvSpPr>
          <p:cNvPr id="6" name="Explosion 2 5">
            <a:extLst>
              <a:ext uri="{FF2B5EF4-FFF2-40B4-BE49-F238E27FC236}">
                <a16:creationId xmlns:a16="http://schemas.microsoft.com/office/drawing/2014/main" id="{A99AD6D7-3355-A846-8666-6FB31941AA81}"/>
              </a:ext>
            </a:extLst>
          </p:cNvPr>
          <p:cNvSpPr/>
          <p:nvPr/>
        </p:nvSpPr>
        <p:spPr>
          <a:xfrm>
            <a:off x="7980219" y="1825625"/>
            <a:ext cx="3186545" cy="2408527"/>
          </a:xfrm>
          <a:prstGeom prst="irregularSeal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Will it compile?</a:t>
            </a:r>
          </a:p>
        </p:txBody>
      </p:sp>
    </p:spTree>
    <p:extLst>
      <p:ext uri="{BB962C8B-B14F-4D97-AF65-F5344CB8AC3E}">
        <p14:creationId xmlns:p14="http://schemas.microsoft.com/office/powerpoint/2010/main" val="347290404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83AC54-929D-3740-9E9E-57904FCB8A4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421A2E9-351E-404C-BF87-1B5B97FC3424}"/>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81B4B234-1119-8F43-A11D-36C33F02EFEC}"/>
              </a:ext>
            </a:extLst>
          </p:cNvPr>
          <p:cNvPicPr>
            <a:picLocks noChangeAspect="1"/>
          </p:cNvPicPr>
          <p:nvPr/>
        </p:nvPicPr>
        <p:blipFill>
          <a:blip r:embed="rId2"/>
          <a:stretch>
            <a:fillRect/>
          </a:stretch>
        </p:blipFill>
        <p:spPr>
          <a:xfrm>
            <a:off x="860778" y="0"/>
            <a:ext cx="10470444" cy="6858000"/>
          </a:xfrm>
          <a:prstGeom prst="rect">
            <a:avLst/>
          </a:prstGeom>
        </p:spPr>
      </p:pic>
    </p:spTree>
    <p:extLst>
      <p:ext uri="{BB962C8B-B14F-4D97-AF65-F5344CB8AC3E}">
        <p14:creationId xmlns:p14="http://schemas.microsoft.com/office/powerpoint/2010/main" val="2349157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83AC54-929D-3740-9E9E-57904FCB8A4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421A2E9-351E-404C-BF87-1B5B97FC3424}"/>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81B4B234-1119-8F43-A11D-36C33F02EFEC}"/>
              </a:ext>
            </a:extLst>
          </p:cNvPr>
          <p:cNvPicPr>
            <a:picLocks noChangeAspect="1"/>
          </p:cNvPicPr>
          <p:nvPr/>
        </p:nvPicPr>
        <p:blipFill>
          <a:blip r:embed="rId2"/>
          <a:stretch>
            <a:fillRect/>
          </a:stretch>
        </p:blipFill>
        <p:spPr>
          <a:xfrm>
            <a:off x="860778" y="0"/>
            <a:ext cx="10470444" cy="6858000"/>
          </a:xfrm>
          <a:prstGeom prst="rect">
            <a:avLst/>
          </a:prstGeom>
        </p:spPr>
      </p:pic>
      <p:sp>
        <p:nvSpPr>
          <p:cNvPr id="7" name="Rounded Rectangular Callout 6">
            <a:extLst>
              <a:ext uri="{FF2B5EF4-FFF2-40B4-BE49-F238E27FC236}">
                <a16:creationId xmlns:a16="http://schemas.microsoft.com/office/drawing/2014/main" id="{A05754B2-6013-834F-8214-B1B94B15EBEB}"/>
              </a:ext>
            </a:extLst>
          </p:cNvPr>
          <p:cNvSpPr/>
          <p:nvPr/>
        </p:nvSpPr>
        <p:spPr>
          <a:xfrm>
            <a:off x="1958621" y="2697162"/>
            <a:ext cx="4137379" cy="1902547"/>
          </a:xfrm>
          <a:prstGeom prst="wedgeRoundRectCallout">
            <a:avLst>
              <a:gd name="adj1" fmla="val 5961"/>
              <a:gd name="adj2" fmla="val 8158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The </a:t>
            </a:r>
            <a:r>
              <a:rPr lang="en-US" sz="3200" i="1" dirty="0" err="1"/>
              <a:t>push_str</a:t>
            </a:r>
            <a:r>
              <a:rPr lang="en-US" sz="3200" i="1" dirty="0"/>
              <a:t>()</a:t>
            </a:r>
            <a:r>
              <a:rPr lang="en-US" sz="3200" dirty="0"/>
              <a:t> method on String appends to the string</a:t>
            </a:r>
          </a:p>
        </p:txBody>
      </p:sp>
    </p:spTree>
    <p:extLst>
      <p:ext uri="{BB962C8B-B14F-4D97-AF65-F5344CB8AC3E}">
        <p14:creationId xmlns:p14="http://schemas.microsoft.com/office/powerpoint/2010/main" val="99377168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83AC54-929D-3740-9E9E-57904FCB8A4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421A2E9-351E-404C-BF87-1B5B97FC3424}"/>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81B4B234-1119-8F43-A11D-36C33F02EFEC}"/>
              </a:ext>
            </a:extLst>
          </p:cNvPr>
          <p:cNvPicPr>
            <a:picLocks noChangeAspect="1"/>
          </p:cNvPicPr>
          <p:nvPr/>
        </p:nvPicPr>
        <p:blipFill>
          <a:blip r:embed="rId2"/>
          <a:stretch>
            <a:fillRect/>
          </a:stretch>
        </p:blipFill>
        <p:spPr>
          <a:xfrm>
            <a:off x="860778" y="0"/>
            <a:ext cx="10470444" cy="6858000"/>
          </a:xfrm>
          <a:prstGeom prst="rect">
            <a:avLst/>
          </a:prstGeom>
        </p:spPr>
      </p:pic>
      <p:sp>
        <p:nvSpPr>
          <p:cNvPr id="6" name="Explosion 2 5">
            <a:extLst>
              <a:ext uri="{FF2B5EF4-FFF2-40B4-BE49-F238E27FC236}">
                <a16:creationId xmlns:a16="http://schemas.microsoft.com/office/drawing/2014/main" id="{6955F985-BB0D-D344-B035-DE734B91195E}"/>
              </a:ext>
            </a:extLst>
          </p:cNvPr>
          <p:cNvSpPr/>
          <p:nvPr/>
        </p:nvSpPr>
        <p:spPr>
          <a:xfrm>
            <a:off x="7980219" y="1825625"/>
            <a:ext cx="3186545" cy="2408527"/>
          </a:xfrm>
          <a:prstGeom prst="irregularSeal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Will it compile?</a:t>
            </a:r>
          </a:p>
        </p:txBody>
      </p:sp>
    </p:spTree>
    <p:extLst>
      <p:ext uri="{BB962C8B-B14F-4D97-AF65-F5344CB8AC3E}">
        <p14:creationId xmlns:p14="http://schemas.microsoft.com/office/powerpoint/2010/main" val="245235478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83AC54-929D-3740-9E9E-57904FCB8A4B}"/>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81B4B234-1119-8F43-A11D-36C33F02EFEC}"/>
              </a:ext>
            </a:extLst>
          </p:cNvPr>
          <p:cNvPicPr>
            <a:picLocks noChangeAspect="1"/>
          </p:cNvPicPr>
          <p:nvPr/>
        </p:nvPicPr>
        <p:blipFill>
          <a:blip r:embed="rId2"/>
          <a:stretch>
            <a:fillRect/>
          </a:stretch>
        </p:blipFill>
        <p:spPr>
          <a:xfrm>
            <a:off x="860778" y="0"/>
            <a:ext cx="10470444" cy="6858000"/>
          </a:xfrm>
          <a:prstGeom prst="rect">
            <a:avLst/>
          </a:prstGeom>
        </p:spPr>
      </p:pic>
      <p:sp>
        <p:nvSpPr>
          <p:cNvPr id="6" name="Explosion 2 5">
            <a:extLst>
              <a:ext uri="{FF2B5EF4-FFF2-40B4-BE49-F238E27FC236}">
                <a16:creationId xmlns:a16="http://schemas.microsoft.com/office/drawing/2014/main" id="{6955F985-BB0D-D344-B035-DE734B91195E}"/>
              </a:ext>
            </a:extLst>
          </p:cNvPr>
          <p:cNvSpPr/>
          <p:nvPr/>
        </p:nvSpPr>
        <p:spPr>
          <a:xfrm>
            <a:off x="7980219" y="1825625"/>
            <a:ext cx="3186545" cy="2408527"/>
          </a:xfrm>
          <a:prstGeom prst="irregularSeal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Will it compile?</a:t>
            </a:r>
          </a:p>
        </p:txBody>
      </p:sp>
      <p:pic>
        <p:nvPicPr>
          <p:cNvPr id="7" name="Content Placeholder 6" descr="A screenshot of a cell phone&#10;&#10;Description automatically generated">
            <a:extLst>
              <a:ext uri="{FF2B5EF4-FFF2-40B4-BE49-F238E27FC236}">
                <a16:creationId xmlns:a16="http://schemas.microsoft.com/office/drawing/2014/main" id="{9001998D-50AB-2D41-99D5-0DC06154CA26}"/>
              </a:ext>
            </a:extLst>
          </p:cNvPr>
          <p:cNvPicPr>
            <a:picLocks noGrp="1" noChangeAspect="1"/>
          </p:cNvPicPr>
          <p:nvPr>
            <p:ph idx="1"/>
          </p:nvPr>
        </p:nvPicPr>
        <p:blipFill>
          <a:blip r:embed="rId3"/>
          <a:stretch>
            <a:fillRect/>
          </a:stretch>
        </p:blipFill>
        <p:spPr>
          <a:xfrm>
            <a:off x="21770" y="30378"/>
            <a:ext cx="12148460" cy="1995055"/>
          </a:xfrm>
        </p:spPr>
      </p:pic>
    </p:spTree>
    <p:extLst>
      <p:ext uri="{BB962C8B-B14F-4D97-AF65-F5344CB8AC3E}">
        <p14:creationId xmlns:p14="http://schemas.microsoft.com/office/powerpoint/2010/main" val="296876507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83AC54-929D-3740-9E9E-57904FCB8A4B}"/>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81B4B234-1119-8F43-A11D-36C33F02EFEC}"/>
              </a:ext>
            </a:extLst>
          </p:cNvPr>
          <p:cNvPicPr>
            <a:picLocks noChangeAspect="1"/>
          </p:cNvPicPr>
          <p:nvPr/>
        </p:nvPicPr>
        <p:blipFill>
          <a:blip r:embed="rId2"/>
          <a:stretch>
            <a:fillRect/>
          </a:stretch>
        </p:blipFill>
        <p:spPr>
          <a:xfrm>
            <a:off x="860778" y="0"/>
            <a:ext cx="10470444" cy="6858000"/>
          </a:xfrm>
          <a:prstGeom prst="rect">
            <a:avLst/>
          </a:prstGeom>
        </p:spPr>
      </p:pic>
      <p:sp>
        <p:nvSpPr>
          <p:cNvPr id="6" name="Explosion 2 5">
            <a:extLst>
              <a:ext uri="{FF2B5EF4-FFF2-40B4-BE49-F238E27FC236}">
                <a16:creationId xmlns:a16="http://schemas.microsoft.com/office/drawing/2014/main" id="{6955F985-BB0D-D344-B035-DE734B91195E}"/>
              </a:ext>
            </a:extLst>
          </p:cNvPr>
          <p:cNvSpPr/>
          <p:nvPr/>
        </p:nvSpPr>
        <p:spPr>
          <a:xfrm>
            <a:off x="7980219" y="1825625"/>
            <a:ext cx="3186545" cy="2408527"/>
          </a:xfrm>
          <a:prstGeom prst="irregularSeal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Will it compile?</a:t>
            </a:r>
          </a:p>
        </p:txBody>
      </p:sp>
      <p:pic>
        <p:nvPicPr>
          <p:cNvPr id="7" name="Content Placeholder 6" descr="A screenshot of a cell phone&#10;&#10;Description automatically generated">
            <a:extLst>
              <a:ext uri="{FF2B5EF4-FFF2-40B4-BE49-F238E27FC236}">
                <a16:creationId xmlns:a16="http://schemas.microsoft.com/office/drawing/2014/main" id="{9001998D-50AB-2D41-99D5-0DC06154CA26}"/>
              </a:ext>
            </a:extLst>
          </p:cNvPr>
          <p:cNvPicPr>
            <a:picLocks noGrp="1" noChangeAspect="1"/>
          </p:cNvPicPr>
          <p:nvPr>
            <p:ph idx="1"/>
          </p:nvPr>
        </p:nvPicPr>
        <p:blipFill>
          <a:blip r:embed="rId3"/>
          <a:stretch>
            <a:fillRect/>
          </a:stretch>
        </p:blipFill>
        <p:spPr>
          <a:xfrm>
            <a:off x="21770" y="30378"/>
            <a:ext cx="12148460" cy="1995055"/>
          </a:xfrm>
        </p:spPr>
      </p:pic>
      <p:sp>
        <p:nvSpPr>
          <p:cNvPr id="8" name="Explosion 2 7">
            <a:extLst>
              <a:ext uri="{FF2B5EF4-FFF2-40B4-BE49-F238E27FC236}">
                <a16:creationId xmlns:a16="http://schemas.microsoft.com/office/drawing/2014/main" id="{4807C3C7-6301-AE42-85CD-0B97B9895A25}"/>
              </a:ext>
            </a:extLst>
          </p:cNvPr>
          <p:cNvSpPr/>
          <p:nvPr/>
        </p:nvSpPr>
        <p:spPr>
          <a:xfrm>
            <a:off x="1938739" y="2055811"/>
            <a:ext cx="5071661" cy="3227678"/>
          </a:xfrm>
          <a:prstGeom prst="irregularSeal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Immutability is still enforced with references</a:t>
            </a:r>
          </a:p>
        </p:txBody>
      </p:sp>
    </p:spTree>
    <p:extLst>
      <p:ext uri="{BB962C8B-B14F-4D97-AF65-F5344CB8AC3E}">
        <p14:creationId xmlns:p14="http://schemas.microsoft.com/office/powerpoint/2010/main" val="42113487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8791AE-17DE-1243-8C06-3D9E9995AC6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C3B7C63-425A-1346-BA14-62DDCEA46861}"/>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8DD81377-A517-874E-A6BB-478FFEDEB3FF}"/>
              </a:ext>
            </a:extLst>
          </p:cNvPr>
          <p:cNvPicPr>
            <a:picLocks noChangeAspect="1"/>
          </p:cNvPicPr>
          <p:nvPr/>
        </p:nvPicPr>
        <p:blipFill>
          <a:blip r:embed="rId2"/>
          <a:stretch>
            <a:fillRect/>
          </a:stretch>
        </p:blipFill>
        <p:spPr>
          <a:xfrm>
            <a:off x="381000" y="0"/>
            <a:ext cx="11430000" cy="6858000"/>
          </a:xfrm>
          <a:prstGeom prst="rect">
            <a:avLst/>
          </a:prstGeom>
        </p:spPr>
      </p:pic>
    </p:spTree>
    <p:extLst>
      <p:ext uri="{BB962C8B-B14F-4D97-AF65-F5344CB8AC3E}">
        <p14:creationId xmlns:p14="http://schemas.microsoft.com/office/powerpoint/2010/main" val="224221237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8791AE-17DE-1243-8C06-3D9E9995AC6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C3B7C63-425A-1346-BA14-62DDCEA46861}"/>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8DD81377-A517-874E-A6BB-478FFEDEB3FF}"/>
              </a:ext>
            </a:extLst>
          </p:cNvPr>
          <p:cNvPicPr>
            <a:picLocks noChangeAspect="1"/>
          </p:cNvPicPr>
          <p:nvPr/>
        </p:nvPicPr>
        <p:blipFill>
          <a:blip r:embed="rId2"/>
          <a:stretch>
            <a:fillRect/>
          </a:stretch>
        </p:blipFill>
        <p:spPr>
          <a:xfrm>
            <a:off x="381000" y="0"/>
            <a:ext cx="11430000" cy="6858000"/>
          </a:xfrm>
          <a:prstGeom prst="rect">
            <a:avLst/>
          </a:prstGeom>
        </p:spPr>
      </p:pic>
      <p:sp>
        <p:nvSpPr>
          <p:cNvPr id="5" name="Rounded Rectangular Callout 4">
            <a:extLst>
              <a:ext uri="{FF2B5EF4-FFF2-40B4-BE49-F238E27FC236}">
                <a16:creationId xmlns:a16="http://schemas.microsoft.com/office/drawing/2014/main" id="{234F7B89-01C8-CF40-82C5-2B9EE64C788F}"/>
              </a:ext>
            </a:extLst>
          </p:cNvPr>
          <p:cNvSpPr/>
          <p:nvPr/>
        </p:nvSpPr>
        <p:spPr>
          <a:xfrm>
            <a:off x="2956150" y="2251147"/>
            <a:ext cx="5966178" cy="1902547"/>
          </a:xfrm>
          <a:prstGeom prst="wedgeRoundRectCallout">
            <a:avLst>
              <a:gd name="adj1" fmla="val 5961"/>
              <a:gd name="adj2" fmla="val 8158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We have to annotate that our function is going to take in a reference to a </a:t>
            </a:r>
            <a:r>
              <a:rPr lang="en-US" sz="3200" i="1" dirty="0"/>
              <a:t>mutable</a:t>
            </a:r>
            <a:r>
              <a:rPr lang="en-US" sz="3200" dirty="0"/>
              <a:t> variable</a:t>
            </a:r>
          </a:p>
        </p:txBody>
      </p:sp>
    </p:spTree>
    <p:extLst>
      <p:ext uri="{BB962C8B-B14F-4D97-AF65-F5344CB8AC3E}">
        <p14:creationId xmlns:p14="http://schemas.microsoft.com/office/powerpoint/2010/main" val="111881070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8791AE-17DE-1243-8C06-3D9E9995AC6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C3B7C63-425A-1346-BA14-62DDCEA46861}"/>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8DD81377-A517-874E-A6BB-478FFEDEB3FF}"/>
              </a:ext>
            </a:extLst>
          </p:cNvPr>
          <p:cNvPicPr>
            <a:picLocks noChangeAspect="1"/>
          </p:cNvPicPr>
          <p:nvPr/>
        </p:nvPicPr>
        <p:blipFill>
          <a:blip r:embed="rId2"/>
          <a:stretch>
            <a:fillRect/>
          </a:stretch>
        </p:blipFill>
        <p:spPr>
          <a:xfrm>
            <a:off x="381000" y="0"/>
            <a:ext cx="11430000" cy="6858000"/>
          </a:xfrm>
          <a:prstGeom prst="rect">
            <a:avLst/>
          </a:prstGeom>
        </p:spPr>
      </p:pic>
      <p:sp>
        <p:nvSpPr>
          <p:cNvPr id="5" name="Rounded Rectangular Callout 4">
            <a:extLst>
              <a:ext uri="{FF2B5EF4-FFF2-40B4-BE49-F238E27FC236}">
                <a16:creationId xmlns:a16="http://schemas.microsoft.com/office/drawing/2014/main" id="{234F7B89-01C8-CF40-82C5-2B9EE64C788F}"/>
              </a:ext>
            </a:extLst>
          </p:cNvPr>
          <p:cNvSpPr/>
          <p:nvPr/>
        </p:nvSpPr>
        <p:spPr>
          <a:xfrm>
            <a:off x="2633133" y="2195729"/>
            <a:ext cx="3864649" cy="1902547"/>
          </a:xfrm>
          <a:prstGeom prst="wedgeRoundRectCallout">
            <a:avLst>
              <a:gd name="adj1" fmla="val -33056"/>
              <a:gd name="adj2" fmla="val -8007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Declare our variable to be mutable</a:t>
            </a:r>
          </a:p>
        </p:txBody>
      </p:sp>
    </p:spTree>
    <p:extLst>
      <p:ext uri="{BB962C8B-B14F-4D97-AF65-F5344CB8AC3E}">
        <p14:creationId xmlns:p14="http://schemas.microsoft.com/office/powerpoint/2010/main" val="309346580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8791AE-17DE-1243-8C06-3D9E9995AC6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C3B7C63-425A-1346-BA14-62DDCEA46861}"/>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8DD81377-A517-874E-A6BB-478FFEDEB3FF}"/>
              </a:ext>
            </a:extLst>
          </p:cNvPr>
          <p:cNvPicPr>
            <a:picLocks noChangeAspect="1"/>
          </p:cNvPicPr>
          <p:nvPr/>
        </p:nvPicPr>
        <p:blipFill>
          <a:blip r:embed="rId2"/>
          <a:stretch>
            <a:fillRect/>
          </a:stretch>
        </p:blipFill>
        <p:spPr>
          <a:xfrm>
            <a:off x="381000" y="0"/>
            <a:ext cx="11430000" cy="6858000"/>
          </a:xfrm>
          <a:prstGeom prst="rect">
            <a:avLst/>
          </a:prstGeom>
        </p:spPr>
      </p:pic>
      <p:sp>
        <p:nvSpPr>
          <p:cNvPr id="5" name="Rounded Rectangular Callout 4">
            <a:extLst>
              <a:ext uri="{FF2B5EF4-FFF2-40B4-BE49-F238E27FC236}">
                <a16:creationId xmlns:a16="http://schemas.microsoft.com/office/drawing/2014/main" id="{234F7B89-01C8-CF40-82C5-2B9EE64C788F}"/>
              </a:ext>
            </a:extLst>
          </p:cNvPr>
          <p:cNvSpPr/>
          <p:nvPr/>
        </p:nvSpPr>
        <p:spPr>
          <a:xfrm>
            <a:off x="3893896" y="3276383"/>
            <a:ext cx="5638031" cy="1902547"/>
          </a:xfrm>
          <a:prstGeom prst="wedgeRoundRectCallout">
            <a:avLst>
              <a:gd name="adj1" fmla="val -33056"/>
              <a:gd name="adj2" fmla="val -8007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We also have to use the </a:t>
            </a:r>
            <a:r>
              <a:rPr lang="en-US" sz="3200" dirty="0" err="1"/>
              <a:t>mut</a:t>
            </a:r>
            <a:r>
              <a:rPr lang="en-US" sz="3200" dirty="0"/>
              <a:t> keyword when sending a variable into a function</a:t>
            </a:r>
          </a:p>
        </p:txBody>
      </p:sp>
    </p:spTree>
    <p:extLst>
      <p:ext uri="{BB962C8B-B14F-4D97-AF65-F5344CB8AC3E}">
        <p14:creationId xmlns:p14="http://schemas.microsoft.com/office/powerpoint/2010/main" val="23303787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884FD2-1466-BF47-829E-C7C0DA8551FA}"/>
              </a:ext>
            </a:extLst>
          </p:cNvPr>
          <p:cNvSpPr>
            <a:spLocks noGrp="1"/>
          </p:cNvSpPr>
          <p:nvPr>
            <p:ph type="title"/>
          </p:nvPr>
        </p:nvSpPr>
        <p:spPr/>
        <p:txBody>
          <a:bodyPr/>
          <a:lstStyle/>
          <a:p>
            <a:r>
              <a:rPr lang="en-US" dirty="0"/>
              <a:t>Ownership Rules</a:t>
            </a:r>
          </a:p>
        </p:txBody>
      </p:sp>
      <p:sp>
        <p:nvSpPr>
          <p:cNvPr id="3" name="Content Placeholder 2">
            <a:extLst>
              <a:ext uri="{FF2B5EF4-FFF2-40B4-BE49-F238E27FC236}">
                <a16:creationId xmlns:a16="http://schemas.microsoft.com/office/drawing/2014/main" id="{0C015214-CF21-9043-8098-D5D6586BE53E}"/>
              </a:ext>
            </a:extLst>
          </p:cNvPr>
          <p:cNvSpPr>
            <a:spLocks noGrp="1"/>
          </p:cNvSpPr>
          <p:nvPr>
            <p:ph idx="1"/>
          </p:nvPr>
        </p:nvSpPr>
        <p:spPr/>
        <p:txBody>
          <a:bodyPr/>
          <a:lstStyle/>
          <a:p>
            <a:r>
              <a:rPr lang="en-US" b="1" dirty="0"/>
              <a:t>Each value in Rust has a variable that is its </a:t>
            </a:r>
            <a:r>
              <a:rPr lang="en-US" b="1" i="1" dirty="0"/>
              <a:t>owner.</a:t>
            </a:r>
            <a:endParaRPr lang="en-US" b="1" dirty="0"/>
          </a:p>
          <a:p>
            <a:endParaRPr lang="en-US" b="1" dirty="0"/>
          </a:p>
          <a:p>
            <a:r>
              <a:rPr lang="en-US" b="1" dirty="0"/>
              <a:t>There can be only one owner at a time.</a:t>
            </a:r>
          </a:p>
          <a:p>
            <a:endParaRPr lang="en-US" b="1"/>
          </a:p>
          <a:p>
            <a:r>
              <a:rPr lang="en-US" b="1"/>
              <a:t>When </a:t>
            </a:r>
            <a:r>
              <a:rPr lang="en-US" b="1" dirty="0"/>
              <a:t>owner goes out of scope </a:t>
            </a:r>
            <a:r>
              <a:rPr lang="en-US" b="1" dirty="0">
                <a:sym typeface="Wingdings" pitchFamily="2" charset="2"/>
              </a:rPr>
              <a:t> the value is </a:t>
            </a:r>
            <a:r>
              <a:rPr lang="en-US" b="1" i="1" dirty="0">
                <a:sym typeface="Wingdings" pitchFamily="2" charset="2"/>
              </a:rPr>
              <a:t>dropped</a:t>
            </a:r>
            <a:endParaRPr lang="en-US" b="1" dirty="0"/>
          </a:p>
        </p:txBody>
      </p:sp>
      <p:sp>
        <p:nvSpPr>
          <p:cNvPr id="4" name="Explosion 2 3">
            <a:extLst>
              <a:ext uri="{FF2B5EF4-FFF2-40B4-BE49-F238E27FC236}">
                <a16:creationId xmlns:a16="http://schemas.microsoft.com/office/drawing/2014/main" id="{006A8B16-70AE-A84B-B2DC-7ED3A30DD0A2}"/>
              </a:ext>
            </a:extLst>
          </p:cNvPr>
          <p:cNvSpPr/>
          <p:nvPr/>
        </p:nvSpPr>
        <p:spPr>
          <a:xfrm>
            <a:off x="1219200" y="365125"/>
            <a:ext cx="9809018" cy="5811837"/>
          </a:xfrm>
          <a:prstGeom prst="irregularSeal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But it’s a different mental model that can take some time to adjust to</a:t>
            </a:r>
          </a:p>
        </p:txBody>
      </p:sp>
    </p:spTree>
    <p:extLst>
      <p:ext uri="{BB962C8B-B14F-4D97-AF65-F5344CB8AC3E}">
        <p14:creationId xmlns:p14="http://schemas.microsoft.com/office/powerpoint/2010/main" val="23747521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E996E-2F97-2248-B32C-783D9866F4FF}"/>
              </a:ext>
            </a:extLst>
          </p:cNvPr>
          <p:cNvSpPr>
            <a:spLocks noGrp="1"/>
          </p:cNvSpPr>
          <p:nvPr>
            <p:ph type="title"/>
          </p:nvPr>
        </p:nvSpPr>
        <p:spPr/>
        <p:txBody>
          <a:bodyPr/>
          <a:lstStyle/>
          <a:p>
            <a:r>
              <a:rPr lang="en-US" dirty="0"/>
              <a:t>A caveat with mutable references</a:t>
            </a:r>
          </a:p>
        </p:txBody>
      </p:sp>
      <p:sp>
        <p:nvSpPr>
          <p:cNvPr id="3" name="Content Placeholder 2">
            <a:extLst>
              <a:ext uri="{FF2B5EF4-FFF2-40B4-BE49-F238E27FC236}">
                <a16:creationId xmlns:a16="http://schemas.microsoft.com/office/drawing/2014/main" id="{B8D68105-2386-9B47-87F0-E132600BCE85}"/>
              </a:ext>
            </a:extLst>
          </p:cNvPr>
          <p:cNvSpPr>
            <a:spLocks noGrp="1"/>
          </p:cNvSpPr>
          <p:nvPr>
            <p:ph idx="1"/>
          </p:nvPr>
        </p:nvSpPr>
        <p:spPr/>
        <p:txBody>
          <a:bodyPr/>
          <a:lstStyle/>
          <a:p>
            <a:r>
              <a:rPr lang="en-US" dirty="0"/>
              <a:t>There can only be </a:t>
            </a:r>
            <a:r>
              <a:rPr lang="en-US" b="1" i="1" dirty="0"/>
              <a:t>one</a:t>
            </a:r>
            <a:r>
              <a:rPr lang="en-US" dirty="0"/>
              <a:t> mutable reference to a piece of data in a given scope!</a:t>
            </a:r>
          </a:p>
        </p:txBody>
      </p:sp>
    </p:spTree>
    <p:extLst>
      <p:ext uri="{BB962C8B-B14F-4D97-AF65-F5344CB8AC3E}">
        <p14:creationId xmlns:p14="http://schemas.microsoft.com/office/powerpoint/2010/main" val="375923314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E996E-2F97-2248-B32C-783D9866F4FF}"/>
              </a:ext>
            </a:extLst>
          </p:cNvPr>
          <p:cNvSpPr>
            <a:spLocks noGrp="1"/>
          </p:cNvSpPr>
          <p:nvPr>
            <p:ph type="title"/>
          </p:nvPr>
        </p:nvSpPr>
        <p:spPr/>
        <p:txBody>
          <a:bodyPr/>
          <a:lstStyle/>
          <a:p>
            <a:r>
              <a:rPr lang="en-US" dirty="0"/>
              <a:t>A caveat with mutable references</a:t>
            </a:r>
          </a:p>
        </p:txBody>
      </p:sp>
      <p:sp>
        <p:nvSpPr>
          <p:cNvPr id="3" name="Content Placeholder 2">
            <a:extLst>
              <a:ext uri="{FF2B5EF4-FFF2-40B4-BE49-F238E27FC236}">
                <a16:creationId xmlns:a16="http://schemas.microsoft.com/office/drawing/2014/main" id="{B8D68105-2386-9B47-87F0-E132600BCE85}"/>
              </a:ext>
            </a:extLst>
          </p:cNvPr>
          <p:cNvSpPr>
            <a:spLocks noGrp="1"/>
          </p:cNvSpPr>
          <p:nvPr>
            <p:ph idx="1"/>
          </p:nvPr>
        </p:nvSpPr>
        <p:spPr/>
        <p:txBody>
          <a:bodyPr/>
          <a:lstStyle/>
          <a:p>
            <a:r>
              <a:rPr lang="en-US" dirty="0"/>
              <a:t>There can only be </a:t>
            </a:r>
            <a:r>
              <a:rPr lang="en-US" b="1" i="1" dirty="0"/>
              <a:t>one</a:t>
            </a:r>
            <a:r>
              <a:rPr lang="en-US" dirty="0"/>
              <a:t> mutable reference to a piece of data in </a:t>
            </a:r>
            <a:r>
              <a:rPr lang="en-US"/>
              <a:t>a given scope!</a:t>
            </a:r>
          </a:p>
        </p:txBody>
      </p:sp>
      <p:pic>
        <p:nvPicPr>
          <p:cNvPr id="4" name="Picture 3">
            <a:extLst>
              <a:ext uri="{FF2B5EF4-FFF2-40B4-BE49-F238E27FC236}">
                <a16:creationId xmlns:a16="http://schemas.microsoft.com/office/drawing/2014/main" id="{41A7BE1A-1E9B-1743-BFC2-00F01635ECE2}"/>
              </a:ext>
            </a:extLst>
          </p:cNvPr>
          <p:cNvPicPr>
            <a:picLocks noChangeAspect="1"/>
          </p:cNvPicPr>
          <p:nvPr/>
        </p:nvPicPr>
        <p:blipFill>
          <a:blip r:embed="rId2"/>
          <a:stretch>
            <a:fillRect/>
          </a:stretch>
        </p:blipFill>
        <p:spPr>
          <a:xfrm>
            <a:off x="838200" y="1690688"/>
            <a:ext cx="10287000" cy="4800600"/>
          </a:xfrm>
          <a:prstGeom prst="rect">
            <a:avLst/>
          </a:prstGeom>
        </p:spPr>
      </p:pic>
    </p:spTree>
    <p:extLst>
      <p:ext uri="{BB962C8B-B14F-4D97-AF65-F5344CB8AC3E}">
        <p14:creationId xmlns:p14="http://schemas.microsoft.com/office/powerpoint/2010/main" val="317759143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E996E-2F97-2248-B32C-783D9866F4FF}"/>
              </a:ext>
            </a:extLst>
          </p:cNvPr>
          <p:cNvSpPr>
            <a:spLocks noGrp="1"/>
          </p:cNvSpPr>
          <p:nvPr>
            <p:ph type="title"/>
          </p:nvPr>
        </p:nvSpPr>
        <p:spPr/>
        <p:txBody>
          <a:bodyPr/>
          <a:lstStyle/>
          <a:p>
            <a:r>
              <a:rPr lang="en-US" dirty="0"/>
              <a:t>A caveat with mutable references</a:t>
            </a:r>
          </a:p>
        </p:txBody>
      </p:sp>
      <p:sp>
        <p:nvSpPr>
          <p:cNvPr id="3" name="Content Placeholder 2">
            <a:extLst>
              <a:ext uri="{FF2B5EF4-FFF2-40B4-BE49-F238E27FC236}">
                <a16:creationId xmlns:a16="http://schemas.microsoft.com/office/drawing/2014/main" id="{B8D68105-2386-9B47-87F0-E132600BCE85}"/>
              </a:ext>
            </a:extLst>
          </p:cNvPr>
          <p:cNvSpPr>
            <a:spLocks noGrp="1"/>
          </p:cNvSpPr>
          <p:nvPr>
            <p:ph idx="1"/>
          </p:nvPr>
        </p:nvSpPr>
        <p:spPr/>
        <p:txBody>
          <a:bodyPr/>
          <a:lstStyle/>
          <a:p>
            <a:r>
              <a:rPr lang="en-US" dirty="0"/>
              <a:t>There can only be </a:t>
            </a:r>
            <a:r>
              <a:rPr lang="en-US" b="1" i="1" dirty="0"/>
              <a:t>one</a:t>
            </a:r>
            <a:r>
              <a:rPr lang="en-US" dirty="0"/>
              <a:t> mutable reference to a piece of data in </a:t>
            </a:r>
            <a:r>
              <a:rPr lang="en-US"/>
              <a:t>a given scope!</a:t>
            </a:r>
          </a:p>
        </p:txBody>
      </p:sp>
      <p:pic>
        <p:nvPicPr>
          <p:cNvPr id="4" name="Picture 3">
            <a:extLst>
              <a:ext uri="{FF2B5EF4-FFF2-40B4-BE49-F238E27FC236}">
                <a16:creationId xmlns:a16="http://schemas.microsoft.com/office/drawing/2014/main" id="{41A7BE1A-1E9B-1743-BFC2-00F01635ECE2}"/>
              </a:ext>
            </a:extLst>
          </p:cNvPr>
          <p:cNvPicPr>
            <a:picLocks noChangeAspect="1"/>
          </p:cNvPicPr>
          <p:nvPr/>
        </p:nvPicPr>
        <p:blipFill>
          <a:blip r:embed="rId3"/>
          <a:stretch>
            <a:fillRect/>
          </a:stretch>
        </p:blipFill>
        <p:spPr>
          <a:xfrm>
            <a:off x="838200" y="1690688"/>
            <a:ext cx="10287000" cy="4800600"/>
          </a:xfrm>
          <a:prstGeom prst="rect">
            <a:avLst/>
          </a:prstGeom>
        </p:spPr>
      </p:pic>
      <p:pic>
        <p:nvPicPr>
          <p:cNvPr id="6" name="Picture 5" descr="A screenshot of a cell phone&#10;&#10;Description automatically generated">
            <a:extLst>
              <a:ext uri="{FF2B5EF4-FFF2-40B4-BE49-F238E27FC236}">
                <a16:creationId xmlns:a16="http://schemas.microsoft.com/office/drawing/2014/main" id="{C8843C05-65F1-5840-A59B-7048A653FE9C}"/>
              </a:ext>
            </a:extLst>
          </p:cNvPr>
          <p:cNvPicPr>
            <a:picLocks noChangeAspect="1"/>
          </p:cNvPicPr>
          <p:nvPr/>
        </p:nvPicPr>
        <p:blipFill>
          <a:blip r:embed="rId4"/>
          <a:stretch>
            <a:fillRect/>
          </a:stretch>
        </p:blipFill>
        <p:spPr>
          <a:xfrm>
            <a:off x="0" y="1357746"/>
            <a:ext cx="12204988" cy="4940814"/>
          </a:xfrm>
          <a:prstGeom prst="rect">
            <a:avLst/>
          </a:prstGeom>
        </p:spPr>
      </p:pic>
    </p:spTree>
    <p:extLst>
      <p:ext uri="{BB962C8B-B14F-4D97-AF65-F5344CB8AC3E}">
        <p14:creationId xmlns:p14="http://schemas.microsoft.com/office/powerpoint/2010/main" val="267698889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E996E-2F97-2248-B32C-783D9866F4FF}"/>
              </a:ext>
            </a:extLst>
          </p:cNvPr>
          <p:cNvSpPr>
            <a:spLocks noGrp="1"/>
          </p:cNvSpPr>
          <p:nvPr>
            <p:ph type="title"/>
          </p:nvPr>
        </p:nvSpPr>
        <p:spPr/>
        <p:txBody>
          <a:bodyPr/>
          <a:lstStyle/>
          <a:p>
            <a:r>
              <a:rPr lang="en-US" dirty="0"/>
              <a:t>A caveat with mutable references</a:t>
            </a:r>
          </a:p>
        </p:txBody>
      </p:sp>
      <p:sp>
        <p:nvSpPr>
          <p:cNvPr id="3" name="Content Placeholder 2">
            <a:extLst>
              <a:ext uri="{FF2B5EF4-FFF2-40B4-BE49-F238E27FC236}">
                <a16:creationId xmlns:a16="http://schemas.microsoft.com/office/drawing/2014/main" id="{B8D68105-2386-9B47-87F0-E132600BCE85}"/>
              </a:ext>
            </a:extLst>
          </p:cNvPr>
          <p:cNvSpPr>
            <a:spLocks noGrp="1"/>
          </p:cNvSpPr>
          <p:nvPr>
            <p:ph idx="1"/>
          </p:nvPr>
        </p:nvSpPr>
        <p:spPr/>
        <p:txBody>
          <a:bodyPr/>
          <a:lstStyle/>
          <a:p>
            <a:r>
              <a:rPr lang="en-US" dirty="0"/>
              <a:t>There can only be </a:t>
            </a:r>
            <a:r>
              <a:rPr lang="en-US" b="1" i="1" dirty="0"/>
              <a:t>one</a:t>
            </a:r>
            <a:r>
              <a:rPr lang="en-US" dirty="0"/>
              <a:t> mutable reference to a piece of data in </a:t>
            </a:r>
            <a:r>
              <a:rPr lang="en-US"/>
              <a:t>a given scope!</a:t>
            </a:r>
          </a:p>
        </p:txBody>
      </p:sp>
      <p:pic>
        <p:nvPicPr>
          <p:cNvPr id="5" name="Picture 4">
            <a:extLst>
              <a:ext uri="{FF2B5EF4-FFF2-40B4-BE49-F238E27FC236}">
                <a16:creationId xmlns:a16="http://schemas.microsoft.com/office/drawing/2014/main" id="{012C2F1C-1307-3742-A117-2EA9366BE57B}"/>
              </a:ext>
            </a:extLst>
          </p:cNvPr>
          <p:cNvPicPr>
            <a:picLocks noChangeAspect="1"/>
          </p:cNvPicPr>
          <p:nvPr/>
        </p:nvPicPr>
        <p:blipFill>
          <a:blip r:embed="rId2"/>
          <a:stretch>
            <a:fillRect/>
          </a:stretch>
        </p:blipFill>
        <p:spPr>
          <a:xfrm>
            <a:off x="952500" y="800100"/>
            <a:ext cx="10287000" cy="5257800"/>
          </a:xfrm>
          <a:prstGeom prst="rect">
            <a:avLst/>
          </a:prstGeom>
        </p:spPr>
      </p:pic>
    </p:spTree>
    <p:extLst>
      <p:ext uri="{BB962C8B-B14F-4D97-AF65-F5344CB8AC3E}">
        <p14:creationId xmlns:p14="http://schemas.microsoft.com/office/powerpoint/2010/main" val="129252147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E996E-2F97-2248-B32C-783D9866F4FF}"/>
              </a:ext>
            </a:extLst>
          </p:cNvPr>
          <p:cNvSpPr>
            <a:spLocks noGrp="1"/>
          </p:cNvSpPr>
          <p:nvPr>
            <p:ph type="title"/>
          </p:nvPr>
        </p:nvSpPr>
        <p:spPr/>
        <p:txBody>
          <a:bodyPr/>
          <a:lstStyle/>
          <a:p>
            <a:r>
              <a:rPr lang="en-US" dirty="0"/>
              <a:t>A caveat with mutable references</a:t>
            </a:r>
          </a:p>
        </p:txBody>
      </p:sp>
      <p:sp>
        <p:nvSpPr>
          <p:cNvPr id="3" name="Content Placeholder 2">
            <a:extLst>
              <a:ext uri="{FF2B5EF4-FFF2-40B4-BE49-F238E27FC236}">
                <a16:creationId xmlns:a16="http://schemas.microsoft.com/office/drawing/2014/main" id="{B8D68105-2386-9B47-87F0-E132600BCE85}"/>
              </a:ext>
            </a:extLst>
          </p:cNvPr>
          <p:cNvSpPr>
            <a:spLocks noGrp="1"/>
          </p:cNvSpPr>
          <p:nvPr>
            <p:ph idx="1"/>
          </p:nvPr>
        </p:nvSpPr>
        <p:spPr/>
        <p:txBody>
          <a:bodyPr/>
          <a:lstStyle/>
          <a:p>
            <a:r>
              <a:rPr lang="en-US" dirty="0"/>
              <a:t>There can only be </a:t>
            </a:r>
            <a:r>
              <a:rPr lang="en-US" b="1" i="1" dirty="0"/>
              <a:t>one</a:t>
            </a:r>
            <a:r>
              <a:rPr lang="en-US" dirty="0"/>
              <a:t> mutable reference to a piece of data in </a:t>
            </a:r>
            <a:r>
              <a:rPr lang="en-US"/>
              <a:t>a given scope!</a:t>
            </a:r>
          </a:p>
        </p:txBody>
      </p:sp>
      <p:pic>
        <p:nvPicPr>
          <p:cNvPr id="5" name="Picture 4">
            <a:extLst>
              <a:ext uri="{FF2B5EF4-FFF2-40B4-BE49-F238E27FC236}">
                <a16:creationId xmlns:a16="http://schemas.microsoft.com/office/drawing/2014/main" id="{012C2F1C-1307-3742-A117-2EA9366BE57B}"/>
              </a:ext>
            </a:extLst>
          </p:cNvPr>
          <p:cNvPicPr>
            <a:picLocks noChangeAspect="1"/>
          </p:cNvPicPr>
          <p:nvPr/>
        </p:nvPicPr>
        <p:blipFill>
          <a:blip r:embed="rId2"/>
          <a:stretch>
            <a:fillRect/>
          </a:stretch>
        </p:blipFill>
        <p:spPr>
          <a:xfrm>
            <a:off x="952500" y="800100"/>
            <a:ext cx="10287000" cy="5257800"/>
          </a:xfrm>
          <a:prstGeom prst="rect">
            <a:avLst/>
          </a:prstGeom>
        </p:spPr>
      </p:pic>
      <p:sp>
        <p:nvSpPr>
          <p:cNvPr id="4" name="Rounded Rectangular Callout 3">
            <a:extLst>
              <a:ext uri="{FF2B5EF4-FFF2-40B4-BE49-F238E27FC236}">
                <a16:creationId xmlns:a16="http://schemas.microsoft.com/office/drawing/2014/main" id="{7562E120-B7DD-9E45-90EB-EE76340AC205}"/>
              </a:ext>
            </a:extLst>
          </p:cNvPr>
          <p:cNvSpPr/>
          <p:nvPr/>
        </p:nvSpPr>
        <p:spPr>
          <a:xfrm>
            <a:off x="5444837" y="2639290"/>
            <a:ext cx="2064328" cy="789710"/>
          </a:xfrm>
          <a:prstGeom prst="wedgeRoundRectCallout">
            <a:avLst>
              <a:gd name="adj1" fmla="val -65629"/>
              <a:gd name="adj2" fmla="val -935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No problems!</a:t>
            </a:r>
          </a:p>
        </p:txBody>
      </p:sp>
    </p:spTree>
    <p:extLst>
      <p:ext uri="{BB962C8B-B14F-4D97-AF65-F5344CB8AC3E}">
        <p14:creationId xmlns:p14="http://schemas.microsoft.com/office/powerpoint/2010/main" val="14182947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EB70A2-9BAE-A044-8C3D-11684A5B018B}"/>
              </a:ext>
            </a:extLst>
          </p:cNvPr>
          <p:cNvSpPr>
            <a:spLocks noGrp="1"/>
          </p:cNvSpPr>
          <p:nvPr>
            <p:ph type="title"/>
          </p:nvPr>
        </p:nvSpPr>
        <p:spPr/>
        <p:txBody>
          <a:bodyPr/>
          <a:lstStyle/>
          <a:p>
            <a:r>
              <a:rPr lang="en-US" dirty="0"/>
              <a:t>Dangling References</a:t>
            </a:r>
          </a:p>
        </p:txBody>
      </p:sp>
      <p:sp>
        <p:nvSpPr>
          <p:cNvPr id="3" name="Content Placeholder 2">
            <a:extLst>
              <a:ext uri="{FF2B5EF4-FFF2-40B4-BE49-F238E27FC236}">
                <a16:creationId xmlns:a16="http://schemas.microsoft.com/office/drawing/2014/main" id="{BA5DACF3-1B17-EF49-ACA9-9A8A2DACA360}"/>
              </a:ext>
            </a:extLst>
          </p:cNvPr>
          <p:cNvSpPr>
            <a:spLocks noGrp="1"/>
          </p:cNvSpPr>
          <p:nvPr>
            <p:ph idx="1"/>
          </p:nvPr>
        </p:nvSpPr>
        <p:spPr/>
        <p:txBody>
          <a:bodyPr/>
          <a:lstStyle/>
          <a:p>
            <a:r>
              <a:rPr lang="en-US" dirty="0"/>
              <a:t>Big problem in many systems programming languages (C/C++ in particular) is </a:t>
            </a:r>
            <a:r>
              <a:rPr lang="en-US" i="1" dirty="0"/>
              <a:t>dangling pointers</a:t>
            </a:r>
            <a:endParaRPr lang="en-US" dirty="0"/>
          </a:p>
          <a:p>
            <a:endParaRPr lang="en-US" dirty="0"/>
          </a:p>
          <a:p>
            <a:r>
              <a:rPr lang="en-US" dirty="0"/>
              <a:t>Happens when you have a pointer to memory that someone else might have </a:t>
            </a:r>
            <a:r>
              <a:rPr lang="en-US" b="1" i="1" dirty="0"/>
              <a:t>free()</a:t>
            </a:r>
            <a:r>
              <a:rPr lang="en-US" dirty="0"/>
              <a:t>d</a:t>
            </a:r>
          </a:p>
          <a:p>
            <a:endParaRPr lang="en-US" dirty="0"/>
          </a:p>
          <a:p>
            <a:r>
              <a:rPr lang="en-US" b="1" i="1" dirty="0"/>
              <a:t>Not possible in Rust!</a:t>
            </a:r>
          </a:p>
          <a:p>
            <a:pPr lvl="1"/>
            <a:r>
              <a:rPr lang="en-US" dirty="0"/>
              <a:t>Except with </a:t>
            </a:r>
            <a:r>
              <a:rPr lang="en-US" i="1" dirty="0"/>
              <a:t>unsafe</a:t>
            </a:r>
            <a:r>
              <a:rPr lang="en-US" dirty="0"/>
              <a:t> Rust </a:t>
            </a:r>
            <a:r>
              <a:rPr lang="en-US" dirty="0">
                <a:sym typeface="Wingdings" panose="05000000000000000000" pitchFamily="2" charset="2"/>
              </a:rPr>
              <a:t></a:t>
            </a:r>
            <a:endParaRPr lang="en-US" dirty="0"/>
          </a:p>
        </p:txBody>
      </p:sp>
    </p:spTree>
    <p:extLst>
      <p:ext uri="{BB962C8B-B14F-4D97-AF65-F5344CB8AC3E}">
        <p14:creationId xmlns:p14="http://schemas.microsoft.com/office/powerpoint/2010/main" val="2216594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EB70A2-9BAE-A044-8C3D-11684A5B018B}"/>
              </a:ext>
            </a:extLst>
          </p:cNvPr>
          <p:cNvSpPr>
            <a:spLocks noGrp="1"/>
          </p:cNvSpPr>
          <p:nvPr>
            <p:ph type="title"/>
          </p:nvPr>
        </p:nvSpPr>
        <p:spPr/>
        <p:txBody>
          <a:bodyPr/>
          <a:lstStyle/>
          <a:p>
            <a:r>
              <a:rPr lang="en-US" dirty="0"/>
              <a:t>Dangling References</a:t>
            </a:r>
          </a:p>
        </p:txBody>
      </p:sp>
      <p:sp>
        <p:nvSpPr>
          <p:cNvPr id="3" name="Content Placeholder 2">
            <a:extLst>
              <a:ext uri="{FF2B5EF4-FFF2-40B4-BE49-F238E27FC236}">
                <a16:creationId xmlns:a16="http://schemas.microsoft.com/office/drawing/2014/main" id="{BA5DACF3-1B17-EF49-ACA9-9A8A2DACA360}"/>
              </a:ext>
            </a:extLst>
          </p:cNvPr>
          <p:cNvSpPr>
            <a:spLocks noGrp="1"/>
          </p:cNvSpPr>
          <p:nvPr>
            <p:ph idx="1"/>
          </p:nvPr>
        </p:nvSpPr>
        <p:spPr/>
        <p:txBody>
          <a:bodyPr/>
          <a:lstStyle/>
          <a:p>
            <a:r>
              <a:rPr lang="en-US" dirty="0"/>
              <a:t>Big problem in many systems programming languages (C/C++ in particular) is </a:t>
            </a:r>
            <a:r>
              <a:rPr lang="en-US" i="1" dirty="0"/>
              <a:t>dangling pointers</a:t>
            </a:r>
            <a:endParaRPr lang="en-US" dirty="0"/>
          </a:p>
          <a:p>
            <a:endParaRPr lang="en-US" dirty="0"/>
          </a:p>
          <a:p>
            <a:r>
              <a:rPr lang="en-US" dirty="0"/>
              <a:t>Happens when you have a pointer to memory that someone else might have </a:t>
            </a:r>
            <a:r>
              <a:rPr lang="en-US" b="1" i="1" dirty="0"/>
              <a:t>free()</a:t>
            </a:r>
            <a:r>
              <a:rPr lang="en-US" dirty="0"/>
              <a:t>d</a:t>
            </a:r>
          </a:p>
          <a:p>
            <a:endParaRPr lang="en-US" dirty="0"/>
          </a:p>
          <a:p>
            <a:r>
              <a:rPr lang="en-US" b="1" i="1" dirty="0"/>
              <a:t>Not possible in Rust!</a:t>
            </a:r>
          </a:p>
        </p:txBody>
      </p:sp>
      <p:pic>
        <p:nvPicPr>
          <p:cNvPr id="4" name="Picture 3">
            <a:extLst>
              <a:ext uri="{FF2B5EF4-FFF2-40B4-BE49-F238E27FC236}">
                <a16:creationId xmlns:a16="http://schemas.microsoft.com/office/drawing/2014/main" id="{232DD99B-734B-AC43-85A1-9C7D75F9B8CC}"/>
              </a:ext>
            </a:extLst>
          </p:cNvPr>
          <p:cNvPicPr>
            <a:picLocks noChangeAspect="1"/>
          </p:cNvPicPr>
          <p:nvPr/>
        </p:nvPicPr>
        <p:blipFill>
          <a:blip r:embed="rId2"/>
          <a:stretch>
            <a:fillRect/>
          </a:stretch>
        </p:blipFill>
        <p:spPr>
          <a:xfrm>
            <a:off x="647700" y="800100"/>
            <a:ext cx="10896600" cy="5257800"/>
          </a:xfrm>
          <a:prstGeom prst="rect">
            <a:avLst/>
          </a:prstGeom>
        </p:spPr>
      </p:pic>
    </p:spTree>
    <p:extLst>
      <p:ext uri="{BB962C8B-B14F-4D97-AF65-F5344CB8AC3E}">
        <p14:creationId xmlns:p14="http://schemas.microsoft.com/office/powerpoint/2010/main" val="423414181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EB70A2-9BAE-A044-8C3D-11684A5B018B}"/>
              </a:ext>
            </a:extLst>
          </p:cNvPr>
          <p:cNvSpPr>
            <a:spLocks noGrp="1"/>
          </p:cNvSpPr>
          <p:nvPr>
            <p:ph type="title"/>
          </p:nvPr>
        </p:nvSpPr>
        <p:spPr/>
        <p:txBody>
          <a:bodyPr/>
          <a:lstStyle/>
          <a:p>
            <a:r>
              <a:rPr lang="en-US" dirty="0"/>
              <a:t>Dangling References</a:t>
            </a:r>
          </a:p>
        </p:txBody>
      </p:sp>
      <p:sp>
        <p:nvSpPr>
          <p:cNvPr id="3" name="Content Placeholder 2">
            <a:extLst>
              <a:ext uri="{FF2B5EF4-FFF2-40B4-BE49-F238E27FC236}">
                <a16:creationId xmlns:a16="http://schemas.microsoft.com/office/drawing/2014/main" id="{BA5DACF3-1B17-EF49-ACA9-9A8A2DACA360}"/>
              </a:ext>
            </a:extLst>
          </p:cNvPr>
          <p:cNvSpPr>
            <a:spLocks noGrp="1"/>
          </p:cNvSpPr>
          <p:nvPr>
            <p:ph idx="1"/>
          </p:nvPr>
        </p:nvSpPr>
        <p:spPr/>
        <p:txBody>
          <a:bodyPr/>
          <a:lstStyle/>
          <a:p>
            <a:r>
              <a:rPr lang="en-US" dirty="0"/>
              <a:t>Big problem in many systems programming languages (C/C++ in particular) is </a:t>
            </a:r>
            <a:r>
              <a:rPr lang="en-US" i="1" dirty="0"/>
              <a:t>dangling pointers</a:t>
            </a:r>
            <a:endParaRPr lang="en-US" dirty="0"/>
          </a:p>
          <a:p>
            <a:endParaRPr lang="en-US" dirty="0"/>
          </a:p>
          <a:p>
            <a:r>
              <a:rPr lang="en-US" dirty="0"/>
              <a:t>Happens when you have a pointer to memory that someone else might have </a:t>
            </a:r>
            <a:r>
              <a:rPr lang="en-US" b="1" i="1" dirty="0"/>
              <a:t>free()</a:t>
            </a:r>
            <a:r>
              <a:rPr lang="en-US" dirty="0"/>
              <a:t>d</a:t>
            </a:r>
          </a:p>
          <a:p>
            <a:endParaRPr lang="en-US" dirty="0"/>
          </a:p>
          <a:p>
            <a:r>
              <a:rPr lang="en-US" b="1" i="1" dirty="0"/>
              <a:t>Not possible in Rust!</a:t>
            </a:r>
          </a:p>
        </p:txBody>
      </p:sp>
      <p:pic>
        <p:nvPicPr>
          <p:cNvPr id="4" name="Picture 3">
            <a:extLst>
              <a:ext uri="{FF2B5EF4-FFF2-40B4-BE49-F238E27FC236}">
                <a16:creationId xmlns:a16="http://schemas.microsoft.com/office/drawing/2014/main" id="{232DD99B-734B-AC43-85A1-9C7D75F9B8CC}"/>
              </a:ext>
            </a:extLst>
          </p:cNvPr>
          <p:cNvPicPr>
            <a:picLocks noChangeAspect="1"/>
          </p:cNvPicPr>
          <p:nvPr/>
        </p:nvPicPr>
        <p:blipFill>
          <a:blip r:embed="rId2"/>
          <a:stretch>
            <a:fillRect/>
          </a:stretch>
        </p:blipFill>
        <p:spPr>
          <a:xfrm>
            <a:off x="647700" y="800100"/>
            <a:ext cx="10896600" cy="5257800"/>
          </a:xfrm>
          <a:prstGeom prst="rect">
            <a:avLst/>
          </a:prstGeom>
        </p:spPr>
      </p:pic>
      <p:sp>
        <p:nvSpPr>
          <p:cNvPr id="5" name="Rounded Rectangular Callout 4">
            <a:extLst>
              <a:ext uri="{FF2B5EF4-FFF2-40B4-BE49-F238E27FC236}">
                <a16:creationId xmlns:a16="http://schemas.microsoft.com/office/drawing/2014/main" id="{76716E4E-C4A7-A642-B9DE-38F432EA93C4}"/>
              </a:ext>
            </a:extLst>
          </p:cNvPr>
          <p:cNvSpPr/>
          <p:nvPr/>
        </p:nvSpPr>
        <p:spPr>
          <a:xfrm>
            <a:off x="3754582" y="1781103"/>
            <a:ext cx="4530436" cy="1647897"/>
          </a:xfrm>
          <a:prstGeom prst="wedgeRoundRectCallout">
            <a:avLst>
              <a:gd name="adj1" fmla="val -37892"/>
              <a:gd name="adj2" fmla="val 6670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i="1" dirty="0"/>
              <a:t>s</a:t>
            </a:r>
            <a:r>
              <a:rPr lang="en-US" sz="2400" dirty="0"/>
              <a:t> comes into scope, and memory is allocated on the heap</a:t>
            </a:r>
            <a:endParaRPr lang="en-US" sz="2400" b="1" i="1" dirty="0"/>
          </a:p>
        </p:txBody>
      </p:sp>
    </p:spTree>
    <p:extLst>
      <p:ext uri="{BB962C8B-B14F-4D97-AF65-F5344CB8AC3E}">
        <p14:creationId xmlns:p14="http://schemas.microsoft.com/office/powerpoint/2010/main" val="264793968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EB70A2-9BAE-A044-8C3D-11684A5B018B}"/>
              </a:ext>
            </a:extLst>
          </p:cNvPr>
          <p:cNvSpPr>
            <a:spLocks noGrp="1"/>
          </p:cNvSpPr>
          <p:nvPr>
            <p:ph type="title"/>
          </p:nvPr>
        </p:nvSpPr>
        <p:spPr/>
        <p:txBody>
          <a:bodyPr/>
          <a:lstStyle/>
          <a:p>
            <a:r>
              <a:rPr lang="en-US" dirty="0"/>
              <a:t>Dangling References</a:t>
            </a:r>
          </a:p>
        </p:txBody>
      </p:sp>
      <p:sp>
        <p:nvSpPr>
          <p:cNvPr id="3" name="Content Placeholder 2">
            <a:extLst>
              <a:ext uri="{FF2B5EF4-FFF2-40B4-BE49-F238E27FC236}">
                <a16:creationId xmlns:a16="http://schemas.microsoft.com/office/drawing/2014/main" id="{BA5DACF3-1B17-EF49-ACA9-9A8A2DACA360}"/>
              </a:ext>
            </a:extLst>
          </p:cNvPr>
          <p:cNvSpPr>
            <a:spLocks noGrp="1"/>
          </p:cNvSpPr>
          <p:nvPr>
            <p:ph idx="1"/>
          </p:nvPr>
        </p:nvSpPr>
        <p:spPr/>
        <p:txBody>
          <a:bodyPr/>
          <a:lstStyle/>
          <a:p>
            <a:r>
              <a:rPr lang="en-US" dirty="0"/>
              <a:t>Big problem in many systems programming languages (C/C++ in particular) is </a:t>
            </a:r>
            <a:r>
              <a:rPr lang="en-US" i="1" dirty="0"/>
              <a:t>dangling pointers</a:t>
            </a:r>
            <a:endParaRPr lang="en-US" dirty="0"/>
          </a:p>
          <a:p>
            <a:endParaRPr lang="en-US" dirty="0"/>
          </a:p>
          <a:p>
            <a:r>
              <a:rPr lang="en-US" dirty="0"/>
              <a:t>Happens when you have a pointer to memory that someone else might have </a:t>
            </a:r>
            <a:r>
              <a:rPr lang="en-US" b="1" i="1" dirty="0"/>
              <a:t>free()</a:t>
            </a:r>
            <a:r>
              <a:rPr lang="en-US" dirty="0"/>
              <a:t>d</a:t>
            </a:r>
          </a:p>
          <a:p>
            <a:endParaRPr lang="en-US" dirty="0"/>
          </a:p>
          <a:p>
            <a:r>
              <a:rPr lang="en-US" b="1" i="1" dirty="0"/>
              <a:t>Not possible in Rust!</a:t>
            </a:r>
          </a:p>
        </p:txBody>
      </p:sp>
      <p:pic>
        <p:nvPicPr>
          <p:cNvPr id="4" name="Picture 3">
            <a:extLst>
              <a:ext uri="{FF2B5EF4-FFF2-40B4-BE49-F238E27FC236}">
                <a16:creationId xmlns:a16="http://schemas.microsoft.com/office/drawing/2014/main" id="{232DD99B-734B-AC43-85A1-9C7D75F9B8CC}"/>
              </a:ext>
            </a:extLst>
          </p:cNvPr>
          <p:cNvPicPr>
            <a:picLocks noChangeAspect="1"/>
          </p:cNvPicPr>
          <p:nvPr/>
        </p:nvPicPr>
        <p:blipFill>
          <a:blip r:embed="rId2"/>
          <a:stretch>
            <a:fillRect/>
          </a:stretch>
        </p:blipFill>
        <p:spPr>
          <a:xfrm>
            <a:off x="647700" y="800100"/>
            <a:ext cx="10896600" cy="5257800"/>
          </a:xfrm>
          <a:prstGeom prst="rect">
            <a:avLst/>
          </a:prstGeom>
        </p:spPr>
      </p:pic>
      <p:sp>
        <p:nvSpPr>
          <p:cNvPr id="5" name="Rounded Rectangular Callout 4">
            <a:extLst>
              <a:ext uri="{FF2B5EF4-FFF2-40B4-BE49-F238E27FC236}">
                <a16:creationId xmlns:a16="http://schemas.microsoft.com/office/drawing/2014/main" id="{76716E4E-C4A7-A642-B9DE-38F432EA93C4}"/>
              </a:ext>
            </a:extLst>
          </p:cNvPr>
          <p:cNvSpPr/>
          <p:nvPr/>
        </p:nvSpPr>
        <p:spPr>
          <a:xfrm>
            <a:off x="2272146" y="2337954"/>
            <a:ext cx="4530436" cy="2182091"/>
          </a:xfrm>
          <a:prstGeom prst="wedgeRoundRectCallout">
            <a:avLst>
              <a:gd name="adj1" fmla="val -37892"/>
              <a:gd name="adj2" fmla="val 6670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i="1" dirty="0"/>
              <a:t>s</a:t>
            </a:r>
            <a:r>
              <a:rPr lang="en-US" sz="2400" dirty="0"/>
              <a:t> goes out of scope, and thus the memory on the heap is freed</a:t>
            </a:r>
          </a:p>
          <a:p>
            <a:pPr algn="ctr"/>
            <a:endParaRPr lang="en-US" sz="2400" b="1" i="1" dirty="0"/>
          </a:p>
          <a:p>
            <a:pPr algn="ctr"/>
            <a:r>
              <a:rPr lang="en-US" sz="2400" b="1" i="1" dirty="0"/>
              <a:t>A reference to s now points to a bad memory location</a:t>
            </a:r>
          </a:p>
        </p:txBody>
      </p:sp>
    </p:spTree>
    <p:extLst>
      <p:ext uri="{BB962C8B-B14F-4D97-AF65-F5344CB8AC3E}">
        <p14:creationId xmlns:p14="http://schemas.microsoft.com/office/powerpoint/2010/main" val="302032629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EB70A2-9BAE-A044-8C3D-11684A5B018B}"/>
              </a:ext>
            </a:extLst>
          </p:cNvPr>
          <p:cNvSpPr>
            <a:spLocks noGrp="1"/>
          </p:cNvSpPr>
          <p:nvPr>
            <p:ph type="title"/>
          </p:nvPr>
        </p:nvSpPr>
        <p:spPr/>
        <p:txBody>
          <a:bodyPr/>
          <a:lstStyle/>
          <a:p>
            <a:r>
              <a:rPr lang="en-US" dirty="0"/>
              <a:t>Dangling References</a:t>
            </a:r>
          </a:p>
        </p:txBody>
      </p:sp>
      <p:sp>
        <p:nvSpPr>
          <p:cNvPr id="3" name="Content Placeholder 2">
            <a:extLst>
              <a:ext uri="{FF2B5EF4-FFF2-40B4-BE49-F238E27FC236}">
                <a16:creationId xmlns:a16="http://schemas.microsoft.com/office/drawing/2014/main" id="{BA5DACF3-1B17-EF49-ACA9-9A8A2DACA360}"/>
              </a:ext>
            </a:extLst>
          </p:cNvPr>
          <p:cNvSpPr>
            <a:spLocks noGrp="1"/>
          </p:cNvSpPr>
          <p:nvPr>
            <p:ph idx="1"/>
          </p:nvPr>
        </p:nvSpPr>
        <p:spPr/>
        <p:txBody>
          <a:bodyPr/>
          <a:lstStyle/>
          <a:p>
            <a:r>
              <a:rPr lang="en-US" dirty="0"/>
              <a:t>Big problem in many systems programming languages (C/C++ in particular) is </a:t>
            </a:r>
            <a:r>
              <a:rPr lang="en-US" i="1" dirty="0"/>
              <a:t>dangling pointers</a:t>
            </a:r>
            <a:endParaRPr lang="en-US" dirty="0"/>
          </a:p>
          <a:p>
            <a:endParaRPr lang="en-US" dirty="0"/>
          </a:p>
          <a:p>
            <a:r>
              <a:rPr lang="en-US" dirty="0"/>
              <a:t>Happens when you have a pointer to memory that someone else might have </a:t>
            </a:r>
            <a:r>
              <a:rPr lang="en-US" b="1" i="1" dirty="0"/>
              <a:t>free()</a:t>
            </a:r>
            <a:r>
              <a:rPr lang="en-US" dirty="0"/>
              <a:t>d</a:t>
            </a:r>
          </a:p>
          <a:p>
            <a:endParaRPr lang="en-US" dirty="0"/>
          </a:p>
          <a:p>
            <a:r>
              <a:rPr lang="en-US" b="1" i="1" dirty="0"/>
              <a:t>Not possible in Rust!</a:t>
            </a:r>
          </a:p>
        </p:txBody>
      </p:sp>
      <p:pic>
        <p:nvPicPr>
          <p:cNvPr id="4" name="Picture 3">
            <a:extLst>
              <a:ext uri="{FF2B5EF4-FFF2-40B4-BE49-F238E27FC236}">
                <a16:creationId xmlns:a16="http://schemas.microsoft.com/office/drawing/2014/main" id="{232DD99B-734B-AC43-85A1-9C7D75F9B8CC}"/>
              </a:ext>
            </a:extLst>
          </p:cNvPr>
          <p:cNvPicPr>
            <a:picLocks noChangeAspect="1"/>
          </p:cNvPicPr>
          <p:nvPr/>
        </p:nvPicPr>
        <p:blipFill>
          <a:blip r:embed="rId2"/>
          <a:stretch>
            <a:fillRect/>
          </a:stretch>
        </p:blipFill>
        <p:spPr>
          <a:xfrm>
            <a:off x="647700" y="800100"/>
            <a:ext cx="10896600" cy="5257800"/>
          </a:xfrm>
          <a:prstGeom prst="rect">
            <a:avLst/>
          </a:prstGeom>
        </p:spPr>
      </p:pic>
      <p:pic>
        <p:nvPicPr>
          <p:cNvPr id="6" name="Picture 5" descr="A picture containing drawing&#10;&#10;Description automatically generated">
            <a:extLst>
              <a:ext uri="{FF2B5EF4-FFF2-40B4-BE49-F238E27FC236}">
                <a16:creationId xmlns:a16="http://schemas.microsoft.com/office/drawing/2014/main" id="{79F66785-054E-6447-BC6C-09FD447D16A9}"/>
              </a:ext>
            </a:extLst>
          </p:cNvPr>
          <p:cNvPicPr>
            <a:picLocks noChangeAspect="1"/>
          </p:cNvPicPr>
          <p:nvPr/>
        </p:nvPicPr>
        <p:blipFill>
          <a:blip r:embed="rId3"/>
          <a:stretch>
            <a:fillRect/>
          </a:stretch>
        </p:blipFill>
        <p:spPr>
          <a:xfrm>
            <a:off x="22777" y="1027906"/>
            <a:ext cx="12146446" cy="2050473"/>
          </a:xfrm>
          <a:prstGeom prst="rect">
            <a:avLst/>
          </a:prstGeom>
        </p:spPr>
      </p:pic>
    </p:spTree>
    <p:extLst>
      <p:ext uri="{BB962C8B-B14F-4D97-AF65-F5344CB8AC3E}">
        <p14:creationId xmlns:p14="http://schemas.microsoft.com/office/powerpoint/2010/main" val="38676651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38CDF6-91E4-4E4C-B9AC-37F42C2DDB3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34EA6D8-D2F4-254F-B2A8-614D41C60157}"/>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95E2DCD3-5CD1-064E-9732-5C9A2951C291}"/>
              </a:ext>
            </a:extLst>
          </p:cNvPr>
          <p:cNvPicPr>
            <a:picLocks noChangeAspect="1"/>
          </p:cNvPicPr>
          <p:nvPr/>
        </p:nvPicPr>
        <p:blipFill>
          <a:blip r:embed="rId3"/>
          <a:stretch>
            <a:fillRect/>
          </a:stretch>
        </p:blipFill>
        <p:spPr>
          <a:xfrm>
            <a:off x="12519" y="461076"/>
            <a:ext cx="12179481" cy="5935848"/>
          </a:xfrm>
          <a:prstGeom prst="rect">
            <a:avLst/>
          </a:prstGeom>
        </p:spPr>
      </p:pic>
    </p:spTree>
    <p:extLst>
      <p:ext uri="{BB962C8B-B14F-4D97-AF65-F5344CB8AC3E}">
        <p14:creationId xmlns:p14="http://schemas.microsoft.com/office/powerpoint/2010/main" val="207182896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EB70A2-9BAE-A044-8C3D-11684A5B018B}"/>
              </a:ext>
            </a:extLst>
          </p:cNvPr>
          <p:cNvSpPr>
            <a:spLocks noGrp="1"/>
          </p:cNvSpPr>
          <p:nvPr>
            <p:ph type="title"/>
          </p:nvPr>
        </p:nvSpPr>
        <p:spPr/>
        <p:txBody>
          <a:bodyPr/>
          <a:lstStyle/>
          <a:p>
            <a:r>
              <a:rPr lang="en-US" dirty="0"/>
              <a:t>Dangling References</a:t>
            </a:r>
          </a:p>
        </p:txBody>
      </p:sp>
      <p:sp>
        <p:nvSpPr>
          <p:cNvPr id="3" name="Content Placeholder 2">
            <a:extLst>
              <a:ext uri="{FF2B5EF4-FFF2-40B4-BE49-F238E27FC236}">
                <a16:creationId xmlns:a16="http://schemas.microsoft.com/office/drawing/2014/main" id="{BA5DACF3-1B17-EF49-ACA9-9A8A2DACA360}"/>
              </a:ext>
            </a:extLst>
          </p:cNvPr>
          <p:cNvSpPr>
            <a:spLocks noGrp="1"/>
          </p:cNvSpPr>
          <p:nvPr>
            <p:ph idx="1"/>
          </p:nvPr>
        </p:nvSpPr>
        <p:spPr/>
        <p:txBody>
          <a:bodyPr/>
          <a:lstStyle/>
          <a:p>
            <a:r>
              <a:rPr lang="en-US" dirty="0"/>
              <a:t>Big problem in many systems programming languages (C/C++ in particular) is </a:t>
            </a:r>
            <a:r>
              <a:rPr lang="en-US" i="1" dirty="0"/>
              <a:t>dangling pointers</a:t>
            </a:r>
            <a:endParaRPr lang="en-US" dirty="0"/>
          </a:p>
          <a:p>
            <a:endParaRPr lang="en-US" dirty="0"/>
          </a:p>
          <a:p>
            <a:r>
              <a:rPr lang="en-US" dirty="0"/>
              <a:t>Happens when you have a pointer to memory that someone else might have </a:t>
            </a:r>
            <a:r>
              <a:rPr lang="en-US" b="1" i="1" dirty="0"/>
              <a:t>free()</a:t>
            </a:r>
            <a:r>
              <a:rPr lang="en-US" dirty="0"/>
              <a:t>d</a:t>
            </a:r>
          </a:p>
          <a:p>
            <a:endParaRPr lang="en-US" dirty="0"/>
          </a:p>
          <a:p>
            <a:r>
              <a:rPr lang="en-US" b="1" i="1" dirty="0"/>
              <a:t>Not possible in Rust!</a:t>
            </a:r>
          </a:p>
        </p:txBody>
      </p:sp>
      <p:pic>
        <p:nvPicPr>
          <p:cNvPr id="4" name="Picture 3">
            <a:extLst>
              <a:ext uri="{FF2B5EF4-FFF2-40B4-BE49-F238E27FC236}">
                <a16:creationId xmlns:a16="http://schemas.microsoft.com/office/drawing/2014/main" id="{232DD99B-734B-AC43-85A1-9C7D75F9B8CC}"/>
              </a:ext>
            </a:extLst>
          </p:cNvPr>
          <p:cNvPicPr>
            <a:picLocks noChangeAspect="1"/>
          </p:cNvPicPr>
          <p:nvPr/>
        </p:nvPicPr>
        <p:blipFill>
          <a:blip r:embed="rId2"/>
          <a:stretch>
            <a:fillRect/>
          </a:stretch>
        </p:blipFill>
        <p:spPr>
          <a:xfrm>
            <a:off x="647700" y="800100"/>
            <a:ext cx="10896600" cy="5257800"/>
          </a:xfrm>
          <a:prstGeom prst="rect">
            <a:avLst/>
          </a:prstGeom>
        </p:spPr>
      </p:pic>
      <p:pic>
        <p:nvPicPr>
          <p:cNvPr id="6" name="Picture 5" descr="A picture containing drawing&#10;&#10;Description automatically generated">
            <a:extLst>
              <a:ext uri="{FF2B5EF4-FFF2-40B4-BE49-F238E27FC236}">
                <a16:creationId xmlns:a16="http://schemas.microsoft.com/office/drawing/2014/main" id="{79F66785-054E-6447-BC6C-09FD447D16A9}"/>
              </a:ext>
            </a:extLst>
          </p:cNvPr>
          <p:cNvPicPr>
            <a:picLocks noChangeAspect="1"/>
          </p:cNvPicPr>
          <p:nvPr/>
        </p:nvPicPr>
        <p:blipFill>
          <a:blip r:embed="rId3"/>
          <a:stretch>
            <a:fillRect/>
          </a:stretch>
        </p:blipFill>
        <p:spPr>
          <a:xfrm>
            <a:off x="22777" y="1027906"/>
            <a:ext cx="12146446" cy="2050473"/>
          </a:xfrm>
          <a:prstGeom prst="rect">
            <a:avLst/>
          </a:prstGeom>
        </p:spPr>
      </p:pic>
      <p:sp>
        <p:nvSpPr>
          <p:cNvPr id="7" name="Rounded Rectangular Callout 6">
            <a:extLst>
              <a:ext uri="{FF2B5EF4-FFF2-40B4-BE49-F238E27FC236}">
                <a16:creationId xmlns:a16="http://schemas.microsoft.com/office/drawing/2014/main" id="{FF7818BD-782D-1740-8CDE-A2E6AA5547A6}"/>
              </a:ext>
            </a:extLst>
          </p:cNvPr>
          <p:cNvSpPr/>
          <p:nvPr/>
        </p:nvSpPr>
        <p:spPr>
          <a:xfrm>
            <a:off x="6802582" y="800100"/>
            <a:ext cx="3768435" cy="1647897"/>
          </a:xfrm>
          <a:prstGeom prst="wedgeRoundRectCallout">
            <a:avLst>
              <a:gd name="adj1" fmla="val -67672"/>
              <a:gd name="adj2" fmla="val 5493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Compiler stops us from making this mistake</a:t>
            </a:r>
          </a:p>
        </p:txBody>
      </p:sp>
    </p:spTree>
    <p:extLst>
      <p:ext uri="{BB962C8B-B14F-4D97-AF65-F5344CB8AC3E}">
        <p14:creationId xmlns:p14="http://schemas.microsoft.com/office/powerpoint/2010/main" val="152207144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EB70A2-9BAE-A044-8C3D-11684A5B018B}"/>
              </a:ext>
            </a:extLst>
          </p:cNvPr>
          <p:cNvSpPr>
            <a:spLocks noGrp="1"/>
          </p:cNvSpPr>
          <p:nvPr>
            <p:ph type="title"/>
          </p:nvPr>
        </p:nvSpPr>
        <p:spPr/>
        <p:txBody>
          <a:bodyPr/>
          <a:lstStyle/>
          <a:p>
            <a:r>
              <a:rPr lang="en-US" dirty="0"/>
              <a:t>Dangling References</a:t>
            </a:r>
          </a:p>
        </p:txBody>
      </p:sp>
      <p:sp>
        <p:nvSpPr>
          <p:cNvPr id="3" name="Content Placeholder 2">
            <a:extLst>
              <a:ext uri="{FF2B5EF4-FFF2-40B4-BE49-F238E27FC236}">
                <a16:creationId xmlns:a16="http://schemas.microsoft.com/office/drawing/2014/main" id="{BA5DACF3-1B17-EF49-ACA9-9A8A2DACA360}"/>
              </a:ext>
            </a:extLst>
          </p:cNvPr>
          <p:cNvSpPr>
            <a:spLocks noGrp="1"/>
          </p:cNvSpPr>
          <p:nvPr>
            <p:ph idx="1"/>
          </p:nvPr>
        </p:nvSpPr>
        <p:spPr/>
        <p:txBody>
          <a:bodyPr/>
          <a:lstStyle/>
          <a:p>
            <a:r>
              <a:rPr lang="en-US" dirty="0"/>
              <a:t>Big problem in many systems programming languages (C/C++ in particular) is </a:t>
            </a:r>
            <a:r>
              <a:rPr lang="en-US" i="1" dirty="0"/>
              <a:t>dangling pointers</a:t>
            </a:r>
            <a:endParaRPr lang="en-US" dirty="0"/>
          </a:p>
          <a:p>
            <a:endParaRPr lang="en-US" dirty="0"/>
          </a:p>
          <a:p>
            <a:r>
              <a:rPr lang="en-US" dirty="0"/>
              <a:t>Happens when you have a pointer to memory that someone else might have </a:t>
            </a:r>
            <a:r>
              <a:rPr lang="en-US" b="1" i="1" dirty="0"/>
              <a:t>free()</a:t>
            </a:r>
            <a:r>
              <a:rPr lang="en-US" dirty="0"/>
              <a:t>d</a:t>
            </a:r>
          </a:p>
          <a:p>
            <a:endParaRPr lang="en-US" dirty="0"/>
          </a:p>
          <a:p>
            <a:r>
              <a:rPr lang="en-US" b="1" i="1" dirty="0"/>
              <a:t>Not possible in Rust!</a:t>
            </a:r>
          </a:p>
        </p:txBody>
      </p:sp>
      <p:pic>
        <p:nvPicPr>
          <p:cNvPr id="4" name="Picture 3">
            <a:extLst>
              <a:ext uri="{FF2B5EF4-FFF2-40B4-BE49-F238E27FC236}">
                <a16:creationId xmlns:a16="http://schemas.microsoft.com/office/drawing/2014/main" id="{232DD99B-734B-AC43-85A1-9C7D75F9B8CC}"/>
              </a:ext>
            </a:extLst>
          </p:cNvPr>
          <p:cNvPicPr>
            <a:picLocks noChangeAspect="1"/>
          </p:cNvPicPr>
          <p:nvPr/>
        </p:nvPicPr>
        <p:blipFill>
          <a:blip r:embed="rId2"/>
          <a:stretch>
            <a:fillRect/>
          </a:stretch>
        </p:blipFill>
        <p:spPr>
          <a:xfrm>
            <a:off x="647700" y="800100"/>
            <a:ext cx="10896600" cy="5257800"/>
          </a:xfrm>
          <a:prstGeom prst="rect">
            <a:avLst/>
          </a:prstGeom>
        </p:spPr>
      </p:pic>
      <p:pic>
        <p:nvPicPr>
          <p:cNvPr id="6" name="Picture 5" descr="A picture containing drawing&#10;&#10;Description automatically generated">
            <a:extLst>
              <a:ext uri="{FF2B5EF4-FFF2-40B4-BE49-F238E27FC236}">
                <a16:creationId xmlns:a16="http://schemas.microsoft.com/office/drawing/2014/main" id="{79F66785-054E-6447-BC6C-09FD447D16A9}"/>
              </a:ext>
            </a:extLst>
          </p:cNvPr>
          <p:cNvPicPr>
            <a:picLocks noChangeAspect="1"/>
          </p:cNvPicPr>
          <p:nvPr/>
        </p:nvPicPr>
        <p:blipFill>
          <a:blip r:embed="rId3"/>
          <a:stretch>
            <a:fillRect/>
          </a:stretch>
        </p:blipFill>
        <p:spPr>
          <a:xfrm>
            <a:off x="22777" y="1027906"/>
            <a:ext cx="12146446" cy="2050473"/>
          </a:xfrm>
          <a:prstGeom prst="rect">
            <a:avLst/>
          </a:prstGeom>
        </p:spPr>
      </p:pic>
      <p:sp>
        <p:nvSpPr>
          <p:cNvPr id="7" name="Rounded Rectangular Callout 6">
            <a:extLst>
              <a:ext uri="{FF2B5EF4-FFF2-40B4-BE49-F238E27FC236}">
                <a16:creationId xmlns:a16="http://schemas.microsoft.com/office/drawing/2014/main" id="{FF7818BD-782D-1740-8CDE-A2E6AA5547A6}"/>
              </a:ext>
            </a:extLst>
          </p:cNvPr>
          <p:cNvSpPr/>
          <p:nvPr/>
        </p:nvSpPr>
        <p:spPr>
          <a:xfrm>
            <a:off x="3611706" y="3078379"/>
            <a:ext cx="6721013" cy="2751715"/>
          </a:xfrm>
          <a:prstGeom prst="wedgeRoundRectCallout">
            <a:avLst>
              <a:gd name="adj1" fmla="val -64089"/>
              <a:gd name="adj2" fmla="val 1256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We can fix this by just returning </a:t>
            </a:r>
            <a:r>
              <a:rPr lang="en-US" sz="2400" b="1" dirty="0"/>
              <a:t>s</a:t>
            </a:r>
            <a:r>
              <a:rPr lang="en-US" sz="2400" dirty="0"/>
              <a:t> instead of </a:t>
            </a:r>
            <a:r>
              <a:rPr lang="en-US" sz="2400" b="1" dirty="0"/>
              <a:t>&amp;s</a:t>
            </a:r>
            <a:r>
              <a:rPr lang="en-US" sz="2400" i="1" dirty="0"/>
              <a:t> </a:t>
            </a:r>
            <a:r>
              <a:rPr lang="en-US" sz="2400" dirty="0"/>
              <a:t>as well as changing the return type to just be a String</a:t>
            </a:r>
          </a:p>
          <a:p>
            <a:pPr algn="ctr"/>
            <a:endParaRPr lang="en-US" sz="2400" b="1" dirty="0"/>
          </a:p>
          <a:p>
            <a:pPr algn="ctr"/>
            <a:r>
              <a:rPr lang="en-US" sz="2400" dirty="0"/>
              <a:t>Compiler mentions other stuff… We’ll talk more later, and a bit right now</a:t>
            </a:r>
          </a:p>
        </p:txBody>
      </p:sp>
    </p:spTree>
    <p:extLst>
      <p:ext uri="{BB962C8B-B14F-4D97-AF65-F5344CB8AC3E}">
        <p14:creationId xmlns:p14="http://schemas.microsoft.com/office/powerpoint/2010/main" val="30443312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BCAC16-F998-CB8C-EFDA-321D55BAAF7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B5F9720-8E6F-C19A-EA7C-202BB79B44E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4765435-C90E-3A4D-A4A7-20A895248038}"/>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EA6F8DB2-B70C-273D-8083-B58F60A219D2}"/>
              </a:ext>
            </a:extLst>
          </p:cNvPr>
          <p:cNvPicPr>
            <a:picLocks noChangeAspect="1"/>
          </p:cNvPicPr>
          <p:nvPr/>
        </p:nvPicPr>
        <p:blipFill>
          <a:blip r:embed="rId3"/>
          <a:stretch>
            <a:fillRect/>
          </a:stretch>
        </p:blipFill>
        <p:spPr>
          <a:xfrm>
            <a:off x="12519" y="461076"/>
            <a:ext cx="12179481" cy="5935848"/>
          </a:xfrm>
          <a:prstGeom prst="rect">
            <a:avLst/>
          </a:prstGeom>
        </p:spPr>
      </p:pic>
      <p:sp>
        <p:nvSpPr>
          <p:cNvPr id="5" name="Callout: Down Arrow 4">
            <a:extLst>
              <a:ext uri="{FF2B5EF4-FFF2-40B4-BE49-F238E27FC236}">
                <a16:creationId xmlns:a16="http://schemas.microsoft.com/office/drawing/2014/main" id="{2C62B879-9FDB-B806-47A4-F75A896C2576}"/>
              </a:ext>
            </a:extLst>
          </p:cNvPr>
          <p:cNvSpPr/>
          <p:nvPr/>
        </p:nvSpPr>
        <p:spPr>
          <a:xfrm>
            <a:off x="2808051" y="1605664"/>
            <a:ext cx="2295727" cy="1468877"/>
          </a:xfrm>
          <a:prstGeom prst="downArrowCallou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What type is </a:t>
            </a:r>
            <a:r>
              <a:rPr lang="en-US" b="1" i="1" dirty="0"/>
              <a:t>s</a:t>
            </a:r>
            <a:r>
              <a:rPr lang="en-US" dirty="0"/>
              <a:t>?</a:t>
            </a:r>
          </a:p>
        </p:txBody>
      </p:sp>
    </p:spTree>
    <p:extLst>
      <p:ext uri="{BB962C8B-B14F-4D97-AF65-F5344CB8AC3E}">
        <p14:creationId xmlns:p14="http://schemas.microsoft.com/office/powerpoint/2010/main" val="200273699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TotalTime>
  <Words>2191</Words>
  <Application>Microsoft Office PowerPoint</Application>
  <PresentationFormat>Widescreen</PresentationFormat>
  <Paragraphs>292</Paragraphs>
  <Slides>81</Slides>
  <Notes>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81</vt:i4>
      </vt:variant>
    </vt:vector>
  </HeadingPairs>
  <TitlesOfParts>
    <vt:vector size="86" baseType="lpstr">
      <vt:lpstr>Arial</vt:lpstr>
      <vt:lpstr>Calibri</vt:lpstr>
      <vt:lpstr>Calibri Light</vt:lpstr>
      <vt:lpstr>Wingdings</vt:lpstr>
      <vt:lpstr>Office Theme</vt:lpstr>
      <vt:lpstr>CS 451/551</vt:lpstr>
      <vt:lpstr>Stack vs Heap</vt:lpstr>
      <vt:lpstr>Stack vs Heap</vt:lpstr>
      <vt:lpstr>Ownership and memory management</vt:lpstr>
      <vt:lpstr>Ownership Rules</vt:lpstr>
      <vt:lpstr>Ownership Rules</vt:lpstr>
      <vt:lpstr>Ownership Rules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happens when going out of scope?</vt:lpstr>
      <vt:lpstr>Variable/Data Interaction: Move</vt:lpstr>
      <vt:lpstr>Variable/Data Interaction: Move</vt:lpstr>
      <vt:lpstr>Variable/Data Interaction: Move</vt:lpstr>
      <vt:lpstr>Variable/Data Interaction: Move</vt:lpstr>
      <vt:lpstr>Variable/Data Interaction: Move</vt:lpstr>
      <vt:lpstr>Variable/Data Interaction: Move</vt:lpstr>
      <vt:lpstr>Variable/Data Interaction: Move</vt:lpstr>
      <vt:lpstr>Variable/Data Interaction: Move</vt:lpstr>
      <vt:lpstr>Variable/Data Interaction: Move</vt:lpstr>
      <vt:lpstr>Variable/Data Interaction: Move</vt:lpstr>
      <vt:lpstr>Variable/Data Interaction: Move</vt:lpstr>
      <vt:lpstr>Ok… So what?</vt:lpstr>
      <vt:lpstr>Ok… So what?</vt:lpstr>
      <vt:lpstr>PowerPoint Presentation</vt:lpstr>
      <vt:lpstr>PowerPoint Presentation</vt:lpstr>
      <vt:lpstr>Variable/Data Interaction: Clone</vt:lpstr>
      <vt:lpstr>Variable/Data Interaction: Clone</vt:lpstr>
      <vt:lpstr>Variable/Data Interaction: Clone</vt:lpstr>
      <vt:lpstr>Variable/Data Interaction: Clone</vt:lpstr>
      <vt:lpstr>Ownership &amp; Functions</vt:lpstr>
      <vt:lpstr>PowerPoint Presentation</vt:lpstr>
      <vt:lpstr>PowerPoint Presentation</vt:lpstr>
      <vt:lpstr>PowerPoint Presentation</vt:lpstr>
      <vt:lpstr>PowerPoint Presentation</vt:lpstr>
      <vt:lpstr>PowerPoint Presentation</vt:lpstr>
      <vt:lpstr>PowerPoint Presentation</vt:lpstr>
      <vt:lpstr>How to deal with ownership</vt:lpstr>
      <vt:lpstr>How to deal with ownership</vt:lpstr>
      <vt:lpstr>How to deal with ownership</vt:lpstr>
      <vt:lpstr>How to deal with ownership</vt:lpstr>
      <vt:lpstr>How to deal with ownership</vt:lpstr>
      <vt:lpstr>How to deal with ownership</vt:lpstr>
      <vt:lpstr>How to deal with ownership</vt:lpstr>
      <vt:lpstr>How to deal with ownership</vt:lpstr>
      <vt:lpstr>Exercises</vt:lpstr>
      <vt:lpstr>Exercises</vt:lpstr>
      <vt:lpstr>Exercises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 caveat with mutable references</vt:lpstr>
      <vt:lpstr>A caveat with mutable references</vt:lpstr>
      <vt:lpstr>A caveat with mutable references</vt:lpstr>
      <vt:lpstr>A caveat with mutable references</vt:lpstr>
      <vt:lpstr>A caveat with mutable references</vt:lpstr>
      <vt:lpstr>Dangling References</vt:lpstr>
      <vt:lpstr>Dangling References</vt:lpstr>
      <vt:lpstr>Dangling References</vt:lpstr>
      <vt:lpstr>Dangling References</vt:lpstr>
      <vt:lpstr>Dangling References</vt:lpstr>
      <vt:lpstr>Dangling References</vt:lpstr>
      <vt:lpstr>Dangling 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451/551</dc:title>
  <dc:creator>Jeremy Blackburn</dc:creator>
  <cp:lastModifiedBy>Jeremy Blackburn</cp:lastModifiedBy>
  <cp:revision>14</cp:revision>
  <dcterms:created xsi:type="dcterms:W3CDTF">2023-01-18T12:26:04Z</dcterms:created>
  <dcterms:modified xsi:type="dcterms:W3CDTF">2025-01-06T13:39:20Z</dcterms:modified>
</cp:coreProperties>
</file>